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1"/>
  </p:notesMasterIdLst>
  <p:sldIdLst>
    <p:sldId id="256" r:id="rId2"/>
    <p:sldId id="257" r:id="rId3"/>
    <p:sldId id="307" r:id="rId4"/>
    <p:sldId id="258" r:id="rId5"/>
    <p:sldId id="259" r:id="rId6"/>
    <p:sldId id="262" r:id="rId7"/>
    <p:sldId id="298" r:id="rId8"/>
    <p:sldId id="296" r:id="rId9"/>
    <p:sldId id="297" r:id="rId10"/>
    <p:sldId id="299" r:id="rId11"/>
    <p:sldId id="266" r:id="rId12"/>
    <p:sldId id="268" r:id="rId13"/>
    <p:sldId id="271" r:id="rId14"/>
    <p:sldId id="269" r:id="rId15"/>
    <p:sldId id="270" r:id="rId16"/>
    <p:sldId id="272" r:id="rId17"/>
    <p:sldId id="273" r:id="rId18"/>
    <p:sldId id="264" r:id="rId19"/>
    <p:sldId id="274" r:id="rId20"/>
    <p:sldId id="265" r:id="rId21"/>
    <p:sldId id="267" r:id="rId22"/>
    <p:sldId id="277" r:id="rId23"/>
    <p:sldId id="282" r:id="rId24"/>
    <p:sldId id="283" r:id="rId25"/>
    <p:sldId id="284" r:id="rId26"/>
    <p:sldId id="300" r:id="rId27"/>
    <p:sldId id="301" r:id="rId28"/>
    <p:sldId id="303" r:id="rId29"/>
    <p:sldId id="279" r:id="rId30"/>
    <p:sldId id="286" r:id="rId31"/>
    <p:sldId id="285" r:id="rId32"/>
    <p:sldId id="287" r:id="rId33"/>
    <p:sldId id="288" r:id="rId34"/>
    <p:sldId id="290" r:id="rId35"/>
    <p:sldId id="289" r:id="rId36"/>
    <p:sldId id="280" r:id="rId37"/>
    <p:sldId id="293" r:id="rId38"/>
    <p:sldId id="302" r:id="rId39"/>
    <p:sldId id="304" r:id="rId40"/>
    <p:sldId id="309" r:id="rId41"/>
    <p:sldId id="306" r:id="rId42"/>
    <p:sldId id="305" r:id="rId43"/>
    <p:sldId id="308" r:id="rId44"/>
    <p:sldId id="281" r:id="rId45"/>
    <p:sldId id="310" r:id="rId46"/>
    <p:sldId id="295" r:id="rId47"/>
    <p:sldId id="315" r:id="rId48"/>
    <p:sldId id="278" r:id="rId49"/>
    <p:sldId id="294" r:id="rId50"/>
    <p:sldId id="313" r:id="rId51"/>
    <p:sldId id="275" r:id="rId52"/>
    <p:sldId id="291" r:id="rId53"/>
    <p:sldId id="316" r:id="rId54"/>
    <p:sldId id="276" r:id="rId55"/>
    <p:sldId id="292" r:id="rId56"/>
    <p:sldId id="311" r:id="rId57"/>
    <p:sldId id="314" r:id="rId58"/>
    <p:sldId id="317" r:id="rId59"/>
    <p:sldId id="312" r:id="rId60"/>
  </p:sldIdLst>
  <p:sldSz cx="12192000" cy="6858000"/>
  <p:notesSz cx="6858000" cy="9144000"/>
  <p:embeddedFontLst>
    <p:embeddedFont>
      <p:font typeface="Calibri" panose="020F0502020204030204" pitchFamily="34" charset="0"/>
      <p:regular r:id="rId62"/>
      <p:bold r:id="rId63"/>
      <p:italic r:id="rId64"/>
      <p:boldItalic r:id="rId65"/>
    </p:embeddedFont>
    <p:embeddedFont>
      <p:font typeface="Calibri Light" panose="020F0302020204030204" pitchFamily="34" charset="0"/>
      <p:regular r:id="rId66"/>
      <p:italic r:id="rId67"/>
    </p:embeddedFont>
    <p:embeddedFont>
      <p:font typeface="Segoe UI" panose="020B0502040204020203" pitchFamily="34" charset="0"/>
      <p:regular r:id="rId68"/>
      <p:bold r:id="rId69"/>
      <p:italic r:id="rId70"/>
      <p:boldItalic r:id="rId71"/>
    </p:embeddedFont>
    <p:embeddedFont>
      <p:font typeface="Segoe UI Light" panose="020B0502040204020203" pitchFamily="34" charset="0"/>
      <p:regular r:id="rId72"/>
      <p: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69799" autoAdjust="0"/>
  </p:normalViewPr>
  <p:slideViewPr>
    <p:cSldViewPr snapToGrid="0">
      <p:cViewPr>
        <p:scale>
          <a:sx n="75" d="100"/>
          <a:sy n="75" d="100"/>
        </p:scale>
        <p:origin x="2274"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solutions and integrations architect at FWD and 1 and a half year of work experience with serverless technologies. I am also writing a book about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10584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3</a:t>
            </a:fld>
            <a:endParaRPr lang="en-US"/>
          </a:p>
        </p:txBody>
      </p:sp>
    </p:spTree>
    <p:extLst>
      <p:ext uri="{BB962C8B-B14F-4D97-AF65-F5344CB8AC3E}">
        <p14:creationId xmlns:p14="http://schemas.microsoft.com/office/powerpoint/2010/main" val="210802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 # 1 on the list “Serverless means Efficiency”</a:t>
            </a:r>
          </a:p>
        </p:txBody>
      </p:sp>
      <p:sp>
        <p:nvSpPr>
          <p:cNvPr id="4" name="Slide Number Placeholder 3"/>
          <p:cNvSpPr>
            <a:spLocks noGrp="1"/>
          </p:cNvSpPr>
          <p:nvPr>
            <p:ph type="sldNum" sz="quarter" idx="5"/>
          </p:nvPr>
        </p:nvSpPr>
        <p:spPr/>
        <p:txBody>
          <a:bodyPr/>
          <a:lstStyle/>
          <a:p>
            <a:fld id="{57F3AAEA-468E-46E8-94AE-17F6C1A500E3}" type="slidenum">
              <a:rPr lang="en-US" smtClean="0"/>
              <a:t>4</a:t>
            </a:fld>
            <a:endParaRPr lang="en-US"/>
          </a:p>
        </p:txBody>
      </p:sp>
    </p:spTree>
    <p:extLst>
      <p:ext uri="{BB962C8B-B14F-4D97-AF65-F5344CB8AC3E}">
        <p14:creationId xmlns:p14="http://schemas.microsoft.com/office/powerpoint/2010/main" val="1647097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 efficiency can be attributed to the fact</a:t>
            </a:r>
          </a:p>
        </p:txBody>
      </p:sp>
      <p:sp>
        <p:nvSpPr>
          <p:cNvPr id="4" name="Slide Number Placeholder 3"/>
          <p:cNvSpPr>
            <a:spLocks noGrp="1"/>
          </p:cNvSpPr>
          <p:nvPr>
            <p:ph type="sldNum" sz="quarter" idx="5"/>
          </p:nvPr>
        </p:nvSpPr>
        <p:spPr/>
        <p:txBody>
          <a:bodyPr/>
          <a:lstStyle/>
          <a:p>
            <a:fld id="{57F3AAEA-468E-46E8-94AE-17F6C1A500E3}" type="slidenum">
              <a:rPr lang="en-US" smtClean="0"/>
              <a:t>5</a:t>
            </a:fld>
            <a:endParaRPr lang="en-US"/>
          </a:p>
        </p:txBody>
      </p:sp>
    </p:spTree>
    <p:extLst>
      <p:ext uri="{BB962C8B-B14F-4D97-AF65-F5344CB8AC3E}">
        <p14:creationId xmlns:p14="http://schemas.microsoft.com/office/powerpoint/2010/main" val="32802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8/20/2020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8/20/2020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22.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3.sv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1.xml"/><Relationship Id="rId4" Type="http://schemas.openxmlformats.org/officeDocument/2006/relationships/hyperlink" Target="https://docs.aws.amazon.com/lambda/latest/dg/lambda-services.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xml"/><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xml"/><Relationship Id="rId5" Type="http://schemas.openxmlformats.org/officeDocument/2006/relationships/image" Target="../media/image95.sv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01.sv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1.xml"/><Relationship Id="rId5" Type="http://schemas.openxmlformats.org/officeDocument/2006/relationships/image" Target="../media/image104.svg"/><Relationship Id="rId4" Type="http://schemas.openxmlformats.org/officeDocument/2006/relationships/image" Target="../media/image92.png"/></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svg"/><Relationship Id="rId7" Type="http://schemas.openxmlformats.org/officeDocument/2006/relationships/image" Target="../media/image106.sv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92.png"/><Relationship Id="rId9" Type="http://schemas.openxmlformats.org/officeDocument/2006/relationships/image" Target="../media/image108.svg"/></Relationships>
</file>

<file path=ppt/slides/_rels/slide3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116.sv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svg"/></Relationships>
</file>

<file path=ppt/slides/_rels/slide40.xml.rels><?xml version="1.0" encoding="UTF-8" standalone="yes"?>
<Relationships xmlns="http://schemas.openxmlformats.org/package/2006/relationships"><Relationship Id="rId3" Type="http://schemas.openxmlformats.org/officeDocument/2006/relationships/hyperlink" Target="https://www.serverless.com/blog/google-cloud-functions-application"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jpg"/></Relationships>
</file>

<file path=ppt/slides/_rels/slide42.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highonscience.com/blog/2017/09/29/ml-scoring-service-on-aws-lambda/" TargetMode="External"/><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27.svg"/><Relationship Id="rId7" Type="http://schemas.openxmlformats.org/officeDocument/2006/relationships/image" Target="../media/image131.sv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svg"/><Relationship Id="rId4" Type="http://schemas.openxmlformats.org/officeDocument/2006/relationships/image" Target="../media/image128.png"/></Relationships>
</file>

<file path=ppt/slides/_rels/slide4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1.svg"/><Relationship Id="rId7" Type="http://schemas.openxmlformats.org/officeDocument/2006/relationships/image" Target="../media/image145.svg"/><Relationship Id="rId2" Type="http://schemas.openxmlformats.org/officeDocument/2006/relationships/image" Target="../media/image140.png"/><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jpg"/><Relationship Id="rId2" Type="http://schemas.openxmlformats.org/officeDocument/2006/relationships/image" Target="../media/image146.jpeg"/><Relationship Id="rId1" Type="http://schemas.openxmlformats.org/officeDocument/2006/relationships/slideLayout" Target="../slideLayouts/slideLayout1.xml"/><Relationship Id="rId6" Type="http://schemas.openxmlformats.org/officeDocument/2006/relationships/image" Target="../media/image149.svg"/><Relationship Id="rId5" Type="http://schemas.openxmlformats.org/officeDocument/2006/relationships/image" Target="../media/image102.png"/><Relationship Id="rId4" Type="http://schemas.openxmlformats.org/officeDocument/2006/relationships/image" Target="../media/image148.png"/></Relationships>
</file>

<file path=ppt/slides/_rels/slide54.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4.svg"/><Relationship Id="rId7" Type="http://schemas.openxmlformats.org/officeDocument/2006/relationships/image" Target="../media/image158.svg"/><Relationship Id="rId2"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svg"/><Relationship Id="rId4" Type="http://schemas.openxmlformats.org/officeDocument/2006/relationships/image" Target="../media/image155.png"/></Relationships>
</file>

<file path=ppt/slides/_rels/slide56.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B9AF9-D5C4-4CBA-9810-0C76A04A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386825B-1DEB-45E1-BDE3-E9F4FA4B76E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3438525" y="923925"/>
            <a:ext cx="7315200" cy="2790825"/>
          </a:xfrm>
        </p:spPr>
        <p:txBody>
          <a:bodyPr>
            <a:noAutofit/>
          </a:bodyPr>
          <a:lstStyle/>
          <a:p>
            <a:pPr algn="l">
              <a:lnSpc>
                <a:spcPct val="100000"/>
              </a:lnSpc>
            </a:pPr>
            <a:r>
              <a:rPr lang="en-US" b="1" dirty="0">
                <a:solidFill>
                  <a:schemeClr val="bg1"/>
                </a:solidFill>
                <a:latin typeface="Segoe UI Light" panose="020B0502040204020203" pitchFamily="34" charset="0"/>
                <a:cs typeface="Segoe UI Light" panose="020B0502040204020203" pitchFamily="34" charset="0"/>
              </a:rPr>
              <a:t>Things you need to know to become a Serverless API Ninja</a:t>
            </a:r>
          </a:p>
        </p:txBody>
      </p:sp>
      <p:sp>
        <p:nvSpPr>
          <p:cNvPr id="3" name="Subtitle 2">
            <a:extLst>
              <a:ext uri="{FF2B5EF4-FFF2-40B4-BE49-F238E27FC236}">
                <a16:creationId xmlns:a16="http://schemas.microsoft.com/office/drawing/2014/main" id="{E53304F6-F448-44E5-BE25-5A1B6F5AE545}"/>
              </a:ext>
            </a:extLst>
          </p:cNvPr>
          <p:cNvSpPr>
            <a:spLocks noGrp="1"/>
          </p:cNvSpPr>
          <p:nvPr>
            <p:ph type="subTitle" idx="1"/>
          </p:nvPr>
        </p:nvSpPr>
        <p:spPr>
          <a:xfrm>
            <a:off x="3438525" y="3913776"/>
            <a:ext cx="6945086" cy="1655762"/>
          </a:xfrm>
        </p:spPr>
        <p:txBody>
          <a:bodyPr/>
          <a:lstStyle/>
          <a:p>
            <a:pPr algn="l"/>
            <a:r>
              <a:rPr lang="en-US" dirty="0">
                <a:solidFill>
                  <a:schemeClr val="bg1"/>
                </a:solidFill>
              </a:rPr>
              <a:t>Allan A. Chua</a:t>
            </a:r>
          </a:p>
          <a:p>
            <a:pPr algn="l"/>
            <a:r>
              <a:rPr lang="en-US" dirty="0">
                <a:solidFill>
                  <a:schemeClr val="bg1"/>
                </a:solidFill>
              </a:rPr>
              <a:t>API Days Singapore 2020</a:t>
            </a:r>
          </a:p>
        </p:txBody>
      </p:sp>
      <p:pic>
        <p:nvPicPr>
          <p:cNvPr id="11" name="Graphic 10">
            <a:extLst>
              <a:ext uri="{FF2B5EF4-FFF2-40B4-BE49-F238E27FC236}">
                <a16:creationId xmlns:a16="http://schemas.microsoft.com/office/drawing/2014/main" id="{362C0875-2E90-44AC-A980-4FAFF0BF6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8228" y="1758510"/>
            <a:ext cx="1775128" cy="1775128"/>
          </a:xfrm>
          <a:prstGeom prst="rect">
            <a:avLst/>
          </a:prstGeom>
        </p:spPr>
      </p:pic>
      <p:pic>
        <p:nvPicPr>
          <p:cNvPr id="10" name="Graphic 9">
            <a:extLst>
              <a:ext uri="{FF2B5EF4-FFF2-40B4-BE49-F238E27FC236}">
                <a16:creationId xmlns:a16="http://schemas.microsoft.com/office/drawing/2014/main" id="{969F175B-7986-4A61-952F-CA80A958DE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6752" y="1495169"/>
            <a:ext cx="478080" cy="489235"/>
          </a:xfrm>
          <a:prstGeom prst="rect">
            <a:avLst/>
          </a:prstGeom>
        </p:spPr>
      </p:pic>
    </p:spTree>
    <p:extLst>
      <p:ext uri="{BB962C8B-B14F-4D97-AF65-F5344CB8AC3E}">
        <p14:creationId xmlns:p14="http://schemas.microsoft.com/office/powerpoint/2010/main" val="1658481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832006" y="5257795"/>
            <a:ext cx="10369393" cy="847724"/>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4800" dirty="0">
                <a:solidFill>
                  <a:schemeClr val="bg1"/>
                </a:solidFill>
                <a:latin typeface="Segoe UI" panose="020B0502040204020203" pitchFamily="34" charset="0"/>
                <a:cs typeface="Segoe UI" panose="020B0502040204020203" pitchFamily="34" charset="0"/>
              </a:rPr>
              <a:t>We drove the cost of dev environments</a:t>
            </a:r>
          </a:p>
        </p:txBody>
      </p:sp>
      <p:sp>
        <p:nvSpPr>
          <p:cNvPr id="3" name="Rectangle 1">
            <a:extLst>
              <a:ext uri="{FF2B5EF4-FFF2-40B4-BE49-F238E27FC236}">
                <a16:creationId xmlns:a16="http://schemas.microsoft.com/office/drawing/2014/main" id="{2DC042A8-8E06-41C2-B8EF-179D55310A05}"/>
              </a:ext>
            </a:extLst>
          </p:cNvPr>
          <p:cNvSpPr>
            <a:spLocks noChangeArrowheads="1"/>
          </p:cNvSpPr>
          <p:nvPr/>
        </p:nvSpPr>
        <p:spPr bwMode="auto">
          <a:xfrm>
            <a:off x="2152650" y="378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1C94BB1D-6B52-4C7C-BF73-B09DEC9EB9D5}"/>
              </a:ext>
            </a:extLst>
          </p:cNvPr>
          <p:cNvGraphicFramePr>
            <a:graphicFrameLocks noGrp="1"/>
          </p:cNvGraphicFramePr>
          <p:nvPr>
            <p:extLst>
              <p:ext uri="{D42A27DB-BD31-4B8C-83A1-F6EECF244321}">
                <p14:modId xmlns:p14="http://schemas.microsoft.com/office/powerpoint/2010/main" val="4173049464"/>
              </p:ext>
            </p:extLst>
          </p:nvPr>
        </p:nvGraphicFramePr>
        <p:xfrm>
          <a:off x="816887" y="3172960"/>
          <a:ext cx="3867151" cy="717541"/>
        </p:xfrm>
        <a:graphic>
          <a:graphicData uri="http://schemas.openxmlformats.org/drawingml/2006/table">
            <a:tbl>
              <a:tblPr/>
              <a:tblGrid>
                <a:gridCol w="3867151">
                  <a:extLst>
                    <a:ext uri="{9D8B030D-6E8A-4147-A177-3AD203B41FA5}">
                      <a16:colId xmlns:a16="http://schemas.microsoft.com/office/drawing/2014/main" val="908983407"/>
                    </a:ext>
                  </a:extLst>
                </a:gridCol>
              </a:tblGrid>
              <a:tr h="717541">
                <a:tc>
                  <a:txBody>
                    <a:bodyPr/>
                    <a:lstStyle/>
                    <a:p>
                      <a:pPr algn="ctr">
                        <a:lnSpc>
                          <a:spcPct val="110000"/>
                        </a:lnSpc>
                      </a:pPr>
                      <a:r>
                        <a:rPr lang="en-US" sz="2800" kern="1200" dirty="0">
                          <a:solidFill>
                            <a:schemeClr val="bg1"/>
                          </a:solidFill>
                          <a:effectLst/>
                          <a:latin typeface="Segoe UI" panose="020B0502040204020203" pitchFamily="34" charset="0"/>
                          <a:ea typeface="+mn-ea"/>
                          <a:cs typeface="Segoe UI" panose="020B0502040204020203" pitchFamily="34" charset="0"/>
                        </a:rPr>
                        <a:t>$270.10 per cluster x 71</a:t>
                      </a:r>
                    </a:p>
                  </a:txBody>
                  <a:tcPr marL="76200" marR="76200" marT="76200" marB="76200" anchor="ctr">
                    <a:lnL>
                      <a:noFill/>
                    </a:lnL>
                    <a:lnR>
                      <a:noFill/>
                    </a:lnR>
                    <a:lnT>
                      <a:noFill/>
                    </a:lnT>
                    <a:lnB>
                      <a:noFill/>
                    </a:lnB>
                  </a:tcPr>
                </a:tc>
                <a:extLst>
                  <a:ext uri="{0D108BD9-81ED-4DB2-BD59-A6C34878D82A}">
                    <a16:rowId xmlns:a16="http://schemas.microsoft.com/office/drawing/2014/main" val="1496792077"/>
                  </a:ext>
                </a:extLst>
              </a:tr>
            </a:tbl>
          </a:graphicData>
        </a:graphic>
      </p:graphicFrame>
      <p:sp>
        <p:nvSpPr>
          <p:cNvPr id="12" name="TextBox 11">
            <a:extLst>
              <a:ext uri="{FF2B5EF4-FFF2-40B4-BE49-F238E27FC236}">
                <a16:creationId xmlns:a16="http://schemas.microsoft.com/office/drawing/2014/main" id="{A62B7258-9AAF-4A61-B3DC-42D70B19DEAB}"/>
              </a:ext>
            </a:extLst>
          </p:cNvPr>
          <p:cNvSpPr txBox="1"/>
          <p:nvPr/>
        </p:nvSpPr>
        <p:spPr>
          <a:xfrm>
            <a:off x="714491" y="1916566"/>
            <a:ext cx="4008361" cy="1323439"/>
          </a:xfrm>
          <a:prstGeom prst="rect">
            <a:avLst/>
          </a:prstGeom>
          <a:noFill/>
        </p:spPr>
        <p:txBody>
          <a:bodyPr wrap="square">
            <a:spAutoFit/>
          </a:bodyPr>
          <a:lstStyle/>
          <a:p>
            <a:r>
              <a:rPr lang="en-US" sz="8000" dirty="0">
                <a:solidFill>
                  <a:schemeClr val="accent4"/>
                </a:solidFill>
                <a:latin typeface="Segoe UI" panose="020B0502040204020203" pitchFamily="34" charset="0"/>
                <a:cs typeface="Segoe UI" panose="020B0502040204020203" pitchFamily="34" charset="0"/>
              </a:rPr>
              <a:t>$ 19,710</a:t>
            </a:r>
            <a:endParaRPr lang="en-US" sz="8000" dirty="0"/>
          </a:p>
        </p:txBody>
      </p:sp>
      <p:sp>
        <p:nvSpPr>
          <p:cNvPr id="9" name="TextBox 8">
            <a:extLst>
              <a:ext uri="{FF2B5EF4-FFF2-40B4-BE49-F238E27FC236}">
                <a16:creationId xmlns:a16="http://schemas.microsoft.com/office/drawing/2014/main" id="{3220052F-C516-4575-B720-45DE23061922}"/>
              </a:ext>
            </a:extLst>
          </p:cNvPr>
          <p:cNvSpPr txBox="1"/>
          <p:nvPr/>
        </p:nvSpPr>
        <p:spPr>
          <a:xfrm>
            <a:off x="7734068" y="1793456"/>
            <a:ext cx="2670330" cy="1569660"/>
          </a:xfrm>
          <a:prstGeom prst="rect">
            <a:avLst/>
          </a:prstGeom>
          <a:noFill/>
        </p:spPr>
        <p:txBody>
          <a:bodyPr wrap="square">
            <a:spAutoFit/>
          </a:bodyPr>
          <a:lstStyle/>
          <a:p>
            <a:r>
              <a:rPr lang="en-US" sz="9600" dirty="0">
                <a:solidFill>
                  <a:schemeClr val="accent4"/>
                </a:solidFill>
                <a:latin typeface="Segoe UI" panose="020B0502040204020203" pitchFamily="34" charset="0"/>
                <a:cs typeface="Segoe UI" panose="020B0502040204020203" pitchFamily="34" charset="0"/>
              </a:rPr>
              <a:t>$ 0</a:t>
            </a:r>
            <a:endParaRPr lang="en-US" sz="9600" dirty="0"/>
          </a:p>
        </p:txBody>
      </p:sp>
      <p:graphicFrame>
        <p:nvGraphicFramePr>
          <p:cNvPr id="11" name="Table 10">
            <a:extLst>
              <a:ext uri="{FF2B5EF4-FFF2-40B4-BE49-F238E27FC236}">
                <a16:creationId xmlns:a16="http://schemas.microsoft.com/office/drawing/2014/main" id="{9424A71B-314F-423C-8116-7C381726102E}"/>
              </a:ext>
            </a:extLst>
          </p:cNvPr>
          <p:cNvGraphicFramePr>
            <a:graphicFrameLocks noGrp="1"/>
          </p:cNvGraphicFramePr>
          <p:nvPr>
            <p:extLst>
              <p:ext uri="{D42A27DB-BD31-4B8C-83A1-F6EECF244321}">
                <p14:modId xmlns:p14="http://schemas.microsoft.com/office/powerpoint/2010/main" val="3065267828"/>
              </p:ext>
            </p:extLst>
          </p:nvPr>
        </p:nvGraphicFramePr>
        <p:xfrm>
          <a:off x="6442231" y="3166855"/>
          <a:ext cx="4844894" cy="717541"/>
        </p:xfrm>
        <a:graphic>
          <a:graphicData uri="http://schemas.openxmlformats.org/drawingml/2006/table">
            <a:tbl>
              <a:tblPr/>
              <a:tblGrid>
                <a:gridCol w="4844894">
                  <a:extLst>
                    <a:ext uri="{9D8B030D-6E8A-4147-A177-3AD203B41FA5}">
                      <a16:colId xmlns:a16="http://schemas.microsoft.com/office/drawing/2014/main" val="908983407"/>
                    </a:ext>
                  </a:extLst>
                </a:gridCol>
              </a:tblGrid>
              <a:tr h="717541">
                <a:tc>
                  <a:txBody>
                    <a:bodyPr/>
                    <a:lstStyle/>
                    <a:p>
                      <a:pPr algn="ctr">
                        <a:lnSpc>
                          <a:spcPct val="110000"/>
                        </a:lnSpc>
                      </a:pPr>
                      <a:r>
                        <a:rPr lang="en-US" sz="2800" kern="1200" dirty="0">
                          <a:solidFill>
                            <a:schemeClr val="bg1"/>
                          </a:solidFill>
                          <a:effectLst/>
                          <a:latin typeface="Segoe UI" panose="020B0502040204020203" pitchFamily="34" charset="0"/>
                          <a:ea typeface="+mn-ea"/>
                          <a:cs typeface="Segoe UI" panose="020B0502040204020203" pitchFamily="34" charset="0"/>
                        </a:rPr>
                        <a:t>Lambda based architecture</a:t>
                      </a:r>
                    </a:p>
                  </a:txBody>
                  <a:tcPr marL="76200" marR="76200" marT="76200" marB="76200" anchor="ctr">
                    <a:lnL>
                      <a:noFill/>
                    </a:lnL>
                    <a:lnR>
                      <a:noFill/>
                    </a:lnR>
                    <a:lnT>
                      <a:noFill/>
                    </a:lnT>
                    <a:lnB>
                      <a:noFill/>
                    </a:lnB>
                  </a:tcPr>
                </a:tc>
                <a:extLst>
                  <a:ext uri="{0D108BD9-81ED-4DB2-BD59-A6C34878D82A}">
                    <a16:rowId xmlns:a16="http://schemas.microsoft.com/office/drawing/2014/main" val="1496792077"/>
                  </a:ext>
                </a:extLst>
              </a:tr>
            </a:tbl>
          </a:graphicData>
        </a:graphic>
      </p:graphicFrame>
      <p:graphicFrame>
        <p:nvGraphicFramePr>
          <p:cNvPr id="4" name="Table 3">
            <a:extLst>
              <a:ext uri="{FF2B5EF4-FFF2-40B4-BE49-F238E27FC236}">
                <a16:creationId xmlns:a16="http://schemas.microsoft.com/office/drawing/2014/main" id="{72AE406E-8C75-49BA-973C-894452AC5A8B}"/>
              </a:ext>
            </a:extLst>
          </p:cNvPr>
          <p:cNvGraphicFramePr>
            <a:graphicFrameLocks noGrp="1"/>
          </p:cNvGraphicFramePr>
          <p:nvPr>
            <p:extLst>
              <p:ext uri="{D42A27DB-BD31-4B8C-83A1-F6EECF244321}">
                <p14:modId xmlns:p14="http://schemas.microsoft.com/office/powerpoint/2010/main" val="4091512889"/>
              </p:ext>
            </p:extLst>
          </p:nvPr>
        </p:nvGraphicFramePr>
        <p:xfrm>
          <a:off x="816888" y="3822934"/>
          <a:ext cx="3867151" cy="717541"/>
        </p:xfrm>
        <a:graphic>
          <a:graphicData uri="http://schemas.openxmlformats.org/drawingml/2006/table">
            <a:tbl>
              <a:tblPr/>
              <a:tblGrid>
                <a:gridCol w="3867151">
                  <a:extLst>
                    <a:ext uri="{9D8B030D-6E8A-4147-A177-3AD203B41FA5}">
                      <a16:colId xmlns:a16="http://schemas.microsoft.com/office/drawing/2014/main" val="908983407"/>
                    </a:ext>
                  </a:extLst>
                </a:gridCol>
              </a:tblGrid>
              <a:tr h="717541">
                <a:tc>
                  <a:txBody>
                    <a:bodyPr/>
                    <a:lstStyle/>
                    <a:p>
                      <a:pPr algn="ctr">
                        <a:lnSpc>
                          <a:spcPct val="110000"/>
                        </a:lnSpc>
                      </a:pPr>
                      <a:r>
                        <a:rPr lang="en-US" sz="2800" kern="1200" dirty="0">
                          <a:solidFill>
                            <a:schemeClr val="bg1"/>
                          </a:solidFill>
                          <a:effectLst/>
                          <a:latin typeface="Segoe UI" panose="020B0502040204020203" pitchFamily="34" charset="0"/>
                          <a:ea typeface="+mn-ea"/>
                          <a:cs typeface="Segoe UI" panose="020B0502040204020203" pitchFamily="34" charset="0"/>
                        </a:rPr>
                        <a:t>Traditional Architecture</a:t>
                      </a:r>
                    </a:p>
                  </a:txBody>
                  <a:tcPr marL="76200" marR="76200" marT="76200" marB="76200" anchor="ctr">
                    <a:lnL>
                      <a:noFill/>
                    </a:lnL>
                    <a:lnR>
                      <a:noFill/>
                    </a:lnR>
                    <a:lnT>
                      <a:noFill/>
                    </a:lnT>
                    <a:lnB>
                      <a:noFill/>
                    </a:lnB>
                  </a:tcPr>
                </a:tc>
                <a:extLst>
                  <a:ext uri="{0D108BD9-81ED-4DB2-BD59-A6C34878D82A}">
                    <a16:rowId xmlns:a16="http://schemas.microsoft.com/office/drawing/2014/main" val="1496792077"/>
                  </a:ext>
                </a:extLst>
              </a:tr>
            </a:tbl>
          </a:graphicData>
        </a:graphic>
      </p:graphicFrame>
      <p:sp>
        <p:nvSpPr>
          <p:cNvPr id="5" name="Arrow: Right 4">
            <a:extLst>
              <a:ext uri="{FF2B5EF4-FFF2-40B4-BE49-F238E27FC236}">
                <a16:creationId xmlns:a16="http://schemas.microsoft.com/office/drawing/2014/main" id="{67A128C9-3ADB-4D36-AC61-4ADE4DFEC074}"/>
              </a:ext>
            </a:extLst>
          </p:cNvPr>
          <p:cNvSpPr/>
          <p:nvPr/>
        </p:nvSpPr>
        <p:spPr>
          <a:xfrm>
            <a:off x="5368771" y="2693139"/>
            <a:ext cx="978408"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57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4001326" y="1933934"/>
            <a:ext cx="6028499" cy="2314216"/>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3600" dirty="0">
                <a:solidFill>
                  <a:schemeClr val="bg1"/>
                </a:solidFill>
                <a:latin typeface="Segoe UI" panose="020B0502040204020203" pitchFamily="34" charset="0"/>
                <a:cs typeface="Segoe UI" panose="020B0502040204020203" pitchFamily="34" charset="0"/>
              </a:rPr>
              <a:t>Working with AWS Lambda </a:t>
            </a:r>
          </a:p>
          <a:p>
            <a:pPr algn="l">
              <a:lnSpc>
                <a:spcPct val="120000"/>
              </a:lnSpc>
            </a:pPr>
            <a:r>
              <a:rPr lang="en-US" sz="3600" dirty="0">
                <a:solidFill>
                  <a:schemeClr val="bg1"/>
                </a:solidFill>
                <a:latin typeface="Segoe UI" panose="020B0502040204020203" pitchFamily="34" charset="0"/>
                <a:cs typeface="Segoe UI" panose="020B0502040204020203" pitchFamily="34" charset="0"/>
              </a:rPr>
              <a:t>is way more convenient with</a:t>
            </a:r>
            <a:r>
              <a:rPr lang="en-US" sz="4400" dirty="0">
                <a:solidFill>
                  <a:schemeClr val="bg1"/>
                </a:solidFill>
                <a:latin typeface="Segoe UI" panose="020B0502040204020203" pitchFamily="34" charset="0"/>
                <a:cs typeface="Segoe UI" panose="020B0502040204020203" pitchFamily="34" charset="0"/>
              </a:rPr>
              <a:t> </a:t>
            </a:r>
          </a:p>
          <a:p>
            <a:pPr algn="l">
              <a:lnSpc>
                <a:spcPct val="120000"/>
              </a:lnSpc>
            </a:pPr>
            <a:r>
              <a:rPr lang="en-US" sz="4800" dirty="0">
                <a:solidFill>
                  <a:srgbClr val="FFC000"/>
                </a:solidFill>
                <a:latin typeface="Segoe UI" panose="020B0502040204020203" pitchFamily="34" charset="0"/>
                <a:cs typeface="Segoe UI" panose="020B0502040204020203" pitchFamily="34" charset="0"/>
              </a:rPr>
              <a:t>AUTOMATION</a:t>
            </a:r>
            <a:endParaRPr lang="en-US" sz="3600" dirty="0">
              <a:solidFill>
                <a:srgbClr val="FFC000"/>
              </a:solidFill>
              <a:latin typeface="Segoe UI" panose="020B0502040204020203" pitchFamily="34" charset="0"/>
              <a:cs typeface="Segoe UI" panose="020B0502040204020203" pitchFamily="34" charset="0"/>
            </a:endParaRPr>
          </a:p>
        </p:txBody>
      </p:sp>
      <p:pic>
        <p:nvPicPr>
          <p:cNvPr id="20" name="Graphic 19">
            <a:extLst>
              <a:ext uri="{FF2B5EF4-FFF2-40B4-BE49-F238E27FC236}">
                <a16:creationId xmlns:a16="http://schemas.microsoft.com/office/drawing/2014/main" id="{FDB7F863-0A4E-4E73-9CB0-0E8DA6A095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96501" y="3755804"/>
            <a:ext cx="1108235" cy="1108235"/>
          </a:xfrm>
          <a:prstGeom prst="rect">
            <a:avLst/>
          </a:prstGeom>
        </p:spPr>
      </p:pic>
      <p:pic>
        <p:nvPicPr>
          <p:cNvPr id="22" name="Graphic 21">
            <a:extLst>
              <a:ext uri="{FF2B5EF4-FFF2-40B4-BE49-F238E27FC236}">
                <a16:creationId xmlns:a16="http://schemas.microsoft.com/office/drawing/2014/main" id="{8B3660CA-9E6C-4EF0-942D-10DF4AFA47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6464" y="3890167"/>
            <a:ext cx="1134173" cy="921097"/>
          </a:xfrm>
          <a:prstGeom prst="rect">
            <a:avLst/>
          </a:prstGeom>
        </p:spPr>
      </p:pic>
      <p:pic>
        <p:nvPicPr>
          <p:cNvPr id="24" name="Picture 23">
            <a:extLst>
              <a:ext uri="{FF2B5EF4-FFF2-40B4-BE49-F238E27FC236}">
                <a16:creationId xmlns:a16="http://schemas.microsoft.com/office/drawing/2014/main" id="{3DB75893-DEFC-42A9-A3DB-98B201C7A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3550" y="1453123"/>
            <a:ext cx="1747170" cy="2302681"/>
          </a:xfrm>
          <a:prstGeom prst="rect">
            <a:avLst/>
          </a:prstGeom>
        </p:spPr>
      </p:pic>
    </p:spTree>
    <p:extLst>
      <p:ext uri="{BB962C8B-B14F-4D97-AF65-F5344CB8AC3E}">
        <p14:creationId xmlns:p14="http://schemas.microsoft.com/office/powerpoint/2010/main" val="3772680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D755C4EA-AB3F-45E0-BB41-0F21E820AF75}"/>
              </a:ext>
            </a:extLst>
          </p:cNvPr>
          <p:cNvSpPr txBox="1">
            <a:spLocks/>
          </p:cNvSpPr>
          <p:nvPr/>
        </p:nvSpPr>
        <p:spPr>
          <a:xfrm>
            <a:off x="597821" y="3293851"/>
            <a:ext cx="2383091" cy="12953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400" dirty="0">
                <a:solidFill>
                  <a:schemeClr val="bg1"/>
                </a:solidFill>
                <a:latin typeface="Segoe UI" panose="020B0502040204020203" pitchFamily="34" charset="0"/>
                <a:cs typeface="Segoe UI" panose="020B0502040204020203" pitchFamily="34" charset="0"/>
              </a:rPr>
              <a:t>Reliable &amp; Repeatable Builds</a:t>
            </a:r>
          </a:p>
        </p:txBody>
      </p:sp>
      <p:sp>
        <p:nvSpPr>
          <p:cNvPr id="18" name="Title 1">
            <a:extLst>
              <a:ext uri="{FF2B5EF4-FFF2-40B4-BE49-F238E27FC236}">
                <a16:creationId xmlns:a16="http://schemas.microsoft.com/office/drawing/2014/main" id="{9509A7D9-ADCB-46D9-90B9-3F9C921749FE}"/>
              </a:ext>
            </a:extLst>
          </p:cNvPr>
          <p:cNvSpPr txBox="1">
            <a:spLocks/>
          </p:cNvSpPr>
          <p:nvPr/>
        </p:nvSpPr>
        <p:spPr>
          <a:xfrm>
            <a:off x="3277748" y="3293850"/>
            <a:ext cx="2276475" cy="8368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400" dirty="0">
                <a:solidFill>
                  <a:schemeClr val="bg1"/>
                </a:solidFill>
                <a:latin typeface="Segoe UI" panose="020B0502040204020203" pitchFamily="34" charset="0"/>
                <a:cs typeface="Segoe UI" panose="020B0502040204020203" pitchFamily="34" charset="0"/>
              </a:rPr>
              <a:t>Reduced Human Errors</a:t>
            </a:r>
          </a:p>
        </p:txBody>
      </p:sp>
      <p:sp>
        <p:nvSpPr>
          <p:cNvPr id="21" name="Title 1">
            <a:extLst>
              <a:ext uri="{FF2B5EF4-FFF2-40B4-BE49-F238E27FC236}">
                <a16:creationId xmlns:a16="http://schemas.microsoft.com/office/drawing/2014/main" id="{E2DA4F0E-DF35-42CE-95A8-27CECB1C65DC}"/>
              </a:ext>
            </a:extLst>
          </p:cNvPr>
          <p:cNvSpPr txBox="1">
            <a:spLocks/>
          </p:cNvSpPr>
          <p:nvPr/>
        </p:nvSpPr>
        <p:spPr>
          <a:xfrm>
            <a:off x="5851059" y="3227175"/>
            <a:ext cx="2567920" cy="46627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Segoe UI" panose="020B0502040204020203" pitchFamily="34" charset="0"/>
                <a:cs typeface="Segoe UI" panose="020B0502040204020203" pitchFamily="34" charset="0"/>
              </a:rPr>
              <a:t>Maintainability</a:t>
            </a:r>
          </a:p>
        </p:txBody>
      </p:sp>
      <p:sp>
        <p:nvSpPr>
          <p:cNvPr id="9" name="Title 1">
            <a:extLst>
              <a:ext uri="{FF2B5EF4-FFF2-40B4-BE49-F238E27FC236}">
                <a16:creationId xmlns:a16="http://schemas.microsoft.com/office/drawing/2014/main" id="{68E967AC-0D77-4B2B-9C0D-434D1AB23181}"/>
              </a:ext>
            </a:extLst>
          </p:cNvPr>
          <p:cNvSpPr txBox="1">
            <a:spLocks/>
          </p:cNvSpPr>
          <p:nvPr/>
        </p:nvSpPr>
        <p:spPr>
          <a:xfrm>
            <a:off x="3053201" y="5171175"/>
            <a:ext cx="6085595" cy="11049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3600" dirty="0">
                <a:solidFill>
                  <a:schemeClr val="bg1"/>
                </a:solidFill>
                <a:latin typeface="Segoe UI" panose="020B0502040204020203" pitchFamily="34" charset="0"/>
                <a:cs typeface="Segoe UI" panose="020B0502040204020203" pitchFamily="34" charset="0"/>
              </a:rPr>
              <a:t>Benefits of Automation in API Development</a:t>
            </a:r>
          </a:p>
        </p:txBody>
      </p:sp>
      <p:pic>
        <p:nvPicPr>
          <p:cNvPr id="11" name="Graphic 10">
            <a:extLst>
              <a:ext uri="{FF2B5EF4-FFF2-40B4-BE49-F238E27FC236}">
                <a16:creationId xmlns:a16="http://schemas.microsoft.com/office/drawing/2014/main" id="{E35B0F86-D5B8-4107-9B7A-2DE042B96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508" y="1621477"/>
            <a:ext cx="1476376" cy="1476376"/>
          </a:xfrm>
          <a:prstGeom prst="rect">
            <a:avLst/>
          </a:prstGeom>
        </p:spPr>
      </p:pic>
      <p:pic>
        <p:nvPicPr>
          <p:cNvPr id="17" name="Graphic 16">
            <a:extLst>
              <a:ext uri="{FF2B5EF4-FFF2-40B4-BE49-F238E27FC236}">
                <a16:creationId xmlns:a16="http://schemas.microsoft.com/office/drawing/2014/main" id="{81321BDE-517D-473C-9D5F-66B8FCDF4F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7797" y="1621477"/>
            <a:ext cx="1476376" cy="1476376"/>
          </a:xfrm>
          <a:prstGeom prst="rect">
            <a:avLst/>
          </a:prstGeom>
        </p:spPr>
      </p:pic>
      <p:pic>
        <p:nvPicPr>
          <p:cNvPr id="20" name="Graphic 19">
            <a:extLst>
              <a:ext uri="{FF2B5EF4-FFF2-40B4-BE49-F238E27FC236}">
                <a16:creationId xmlns:a16="http://schemas.microsoft.com/office/drawing/2014/main" id="{8E26E2A8-2F93-4635-A730-529662450D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6831" y="1607474"/>
            <a:ext cx="1476376" cy="1476376"/>
          </a:xfrm>
          <a:prstGeom prst="rect">
            <a:avLst/>
          </a:prstGeom>
        </p:spPr>
      </p:pic>
      <p:sp>
        <p:nvSpPr>
          <p:cNvPr id="12" name="Title 1">
            <a:extLst>
              <a:ext uri="{FF2B5EF4-FFF2-40B4-BE49-F238E27FC236}">
                <a16:creationId xmlns:a16="http://schemas.microsoft.com/office/drawing/2014/main" id="{1D4919D7-3B32-48AD-9261-9C1018A3BD65}"/>
              </a:ext>
            </a:extLst>
          </p:cNvPr>
          <p:cNvSpPr txBox="1">
            <a:spLocks/>
          </p:cNvSpPr>
          <p:nvPr/>
        </p:nvSpPr>
        <p:spPr>
          <a:xfrm>
            <a:off x="8715815" y="3293850"/>
            <a:ext cx="2879285" cy="12954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400" dirty="0">
                <a:solidFill>
                  <a:schemeClr val="bg1"/>
                </a:solidFill>
                <a:latin typeface="Segoe UI" panose="020B0502040204020203" pitchFamily="34" charset="0"/>
                <a:cs typeface="Segoe UI" panose="020B0502040204020203" pitchFamily="34" charset="0"/>
              </a:rPr>
              <a:t>Protects businesses from developer turnover</a:t>
            </a:r>
          </a:p>
        </p:txBody>
      </p:sp>
      <p:pic>
        <p:nvPicPr>
          <p:cNvPr id="5" name="Graphic 4">
            <a:extLst>
              <a:ext uri="{FF2B5EF4-FFF2-40B4-BE49-F238E27FC236}">
                <a16:creationId xmlns:a16="http://schemas.microsoft.com/office/drawing/2014/main" id="{EB64E553-8976-43A1-B216-C723F5BA95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4143" y="1635480"/>
            <a:ext cx="1462373" cy="1462373"/>
          </a:xfrm>
          <a:prstGeom prst="rect">
            <a:avLst/>
          </a:prstGeom>
        </p:spPr>
      </p:pic>
    </p:spTree>
    <p:extLst>
      <p:ext uri="{BB962C8B-B14F-4D97-AF65-F5344CB8AC3E}">
        <p14:creationId xmlns:p14="http://schemas.microsoft.com/office/powerpoint/2010/main" val="276284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 name="Graphic 1">
            <a:extLst>
              <a:ext uri="{FF2B5EF4-FFF2-40B4-BE49-F238E27FC236}">
                <a16:creationId xmlns:a16="http://schemas.microsoft.com/office/drawing/2014/main" id="{5C019A20-F13E-44A0-A721-FBF0213C0D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5045" y="1564062"/>
            <a:ext cx="2812399" cy="2284038"/>
          </a:xfrm>
          <a:prstGeom prst="rect">
            <a:avLst/>
          </a:prstGeom>
        </p:spPr>
      </p:pic>
      <p:sp>
        <p:nvSpPr>
          <p:cNvPr id="3" name="Title 1">
            <a:extLst>
              <a:ext uri="{FF2B5EF4-FFF2-40B4-BE49-F238E27FC236}">
                <a16:creationId xmlns:a16="http://schemas.microsoft.com/office/drawing/2014/main" id="{D755C4EA-AB3F-45E0-BB41-0F21E820AF75}"/>
              </a:ext>
            </a:extLst>
          </p:cNvPr>
          <p:cNvSpPr txBox="1">
            <a:spLocks/>
          </p:cNvSpPr>
          <p:nvPr/>
        </p:nvSpPr>
        <p:spPr>
          <a:xfrm>
            <a:off x="974525" y="4243013"/>
            <a:ext cx="3313437" cy="4877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FFC000"/>
                </a:solidFill>
                <a:latin typeface="Segoe UI" panose="020B0502040204020203" pitchFamily="34" charset="0"/>
                <a:cs typeface="Segoe UI" panose="020B0502040204020203" pitchFamily="34" charset="0"/>
              </a:rPr>
              <a:t>Shell Scripting</a:t>
            </a:r>
          </a:p>
        </p:txBody>
      </p:sp>
      <p:sp>
        <p:nvSpPr>
          <p:cNvPr id="18" name="Title 1">
            <a:extLst>
              <a:ext uri="{FF2B5EF4-FFF2-40B4-BE49-F238E27FC236}">
                <a16:creationId xmlns:a16="http://schemas.microsoft.com/office/drawing/2014/main" id="{9509A7D9-ADCB-46D9-90B9-3F9C921749FE}"/>
              </a:ext>
            </a:extLst>
          </p:cNvPr>
          <p:cNvSpPr txBox="1">
            <a:spLocks/>
          </p:cNvSpPr>
          <p:nvPr/>
        </p:nvSpPr>
        <p:spPr>
          <a:xfrm>
            <a:off x="4806443" y="1222749"/>
            <a:ext cx="7093457" cy="29666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l">
              <a:lnSpc>
                <a:spcPct val="150000"/>
              </a:lnSpc>
              <a:buFont typeface="Arial" panose="020B0604020202020204" pitchFamily="34" charset="0"/>
              <a:buChar char="•"/>
            </a:pPr>
            <a:r>
              <a:rPr lang="en-US" sz="3200" dirty="0">
                <a:solidFill>
                  <a:schemeClr val="bg1"/>
                </a:solidFill>
                <a:latin typeface="Segoe UI" panose="020B0502040204020203" pitchFamily="34" charset="0"/>
                <a:cs typeface="Segoe UI" panose="020B0502040204020203" pitchFamily="34" charset="0"/>
              </a:rPr>
              <a:t>Deployment Automation (CI/CD)</a:t>
            </a:r>
          </a:p>
          <a:p>
            <a:pPr marL="457200" indent="-457200" algn="l">
              <a:lnSpc>
                <a:spcPct val="150000"/>
              </a:lnSpc>
              <a:buFont typeface="Arial" panose="020B0604020202020204" pitchFamily="34" charset="0"/>
              <a:buChar char="•"/>
            </a:pPr>
            <a:r>
              <a:rPr lang="en-US" sz="3200" dirty="0">
                <a:solidFill>
                  <a:schemeClr val="bg1"/>
                </a:solidFill>
                <a:latin typeface="Segoe UI" panose="020B0502040204020203" pitchFamily="34" charset="0"/>
                <a:cs typeface="Segoe UI" panose="020B0502040204020203" pitchFamily="34" charset="0"/>
              </a:rPr>
              <a:t>Dependency Management</a:t>
            </a:r>
          </a:p>
          <a:p>
            <a:pPr marL="457200" indent="-457200" algn="l">
              <a:lnSpc>
                <a:spcPct val="150000"/>
              </a:lnSpc>
              <a:buFont typeface="Arial" panose="020B0604020202020204" pitchFamily="34" charset="0"/>
              <a:buChar char="•"/>
            </a:pPr>
            <a:r>
              <a:rPr lang="en-US" sz="3200" dirty="0">
                <a:solidFill>
                  <a:schemeClr val="bg1"/>
                </a:solidFill>
                <a:latin typeface="Segoe UI" panose="020B0502040204020203" pitchFamily="34" charset="0"/>
                <a:cs typeface="Segoe UI" panose="020B0502040204020203" pitchFamily="34" charset="0"/>
              </a:rPr>
              <a:t>Decommissioning</a:t>
            </a:r>
          </a:p>
          <a:p>
            <a:pPr marL="457200" indent="-457200" algn="l">
              <a:lnSpc>
                <a:spcPct val="150000"/>
              </a:lnSpc>
              <a:buFont typeface="Arial" panose="020B0604020202020204" pitchFamily="34" charset="0"/>
              <a:buChar char="•"/>
            </a:pPr>
            <a:r>
              <a:rPr lang="en-US" sz="3200" dirty="0">
                <a:solidFill>
                  <a:schemeClr val="bg1"/>
                </a:solidFill>
                <a:latin typeface="Segoe UI" panose="020B0502040204020203" pitchFamily="34" charset="0"/>
                <a:cs typeface="Segoe UI" panose="020B0502040204020203" pitchFamily="34" charset="0"/>
              </a:rPr>
              <a:t>Validation Tasks</a:t>
            </a:r>
          </a:p>
        </p:txBody>
      </p:sp>
    </p:spTree>
    <p:extLst>
      <p:ext uri="{BB962C8B-B14F-4D97-AF65-F5344CB8AC3E}">
        <p14:creationId xmlns:p14="http://schemas.microsoft.com/office/powerpoint/2010/main" val="36060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583FA89-9CFF-42A2-AC25-143D6F2B7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071" y="1329950"/>
            <a:ext cx="2354804" cy="3103512"/>
          </a:xfrm>
          <a:prstGeom prst="rect">
            <a:avLst/>
          </a:prstGeom>
        </p:spPr>
      </p:pic>
      <p:sp>
        <p:nvSpPr>
          <p:cNvPr id="18" name="Title 1">
            <a:extLst>
              <a:ext uri="{FF2B5EF4-FFF2-40B4-BE49-F238E27FC236}">
                <a16:creationId xmlns:a16="http://schemas.microsoft.com/office/drawing/2014/main" id="{9509A7D9-ADCB-46D9-90B9-3F9C921749FE}"/>
              </a:ext>
            </a:extLst>
          </p:cNvPr>
          <p:cNvSpPr txBox="1">
            <a:spLocks/>
          </p:cNvSpPr>
          <p:nvPr/>
        </p:nvSpPr>
        <p:spPr>
          <a:xfrm>
            <a:off x="1217071" y="4562474"/>
            <a:ext cx="2453229" cy="58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a:solidFill>
                  <a:srgbClr val="FFC000"/>
                </a:solidFill>
                <a:latin typeface="Segoe UI" panose="020B0502040204020203" pitchFamily="34" charset="0"/>
                <a:cs typeface="Segoe UI" panose="020B0502040204020203" pitchFamily="34" charset="0"/>
              </a:rPr>
              <a:t>AWS SAM</a:t>
            </a:r>
          </a:p>
        </p:txBody>
      </p:sp>
      <p:sp>
        <p:nvSpPr>
          <p:cNvPr id="5" name="Title 1">
            <a:extLst>
              <a:ext uri="{FF2B5EF4-FFF2-40B4-BE49-F238E27FC236}">
                <a16:creationId xmlns:a16="http://schemas.microsoft.com/office/drawing/2014/main" id="{957857CD-0E02-4EF0-9D2E-913D4EAEEF59}"/>
              </a:ext>
            </a:extLst>
          </p:cNvPr>
          <p:cNvSpPr txBox="1">
            <a:spLocks/>
          </p:cNvSpPr>
          <p:nvPr/>
        </p:nvSpPr>
        <p:spPr>
          <a:xfrm>
            <a:off x="4284121" y="1653800"/>
            <a:ext cx="6585457" cy="20097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Wingdings" panose="05000000000000000000" pitchFamily="2" charset="2"/>
              <a:buChar char="ü"/>
            </a:pPr>
            <a:r>
              <a:rPr lang="en-US" sz="2800" dirty="0">
                <a:solidFill>
                  <a:schemeClr val="bg1"/>
                </a:solidFill>
                <a:latin typeface="Segoe UI" panose="020B0502040204020203" pitchFamily="34" charset="0"/>
                <a:cs typeface="Segoe UI" panose="020B0502040204020203" pitchFamily="34" charset="0"/>
              </a:rPr>
              <a:t>Definition of Serverless Resources</a:t>
            </a:r>
          </a:p>
          <a:p>
            <a:pPr marL="342900" indent="-342900" algn="l">
              <a:lnSpc>
                <a:spcPct val="150000"/>
              </a:lnSpc>
              <a:buFont typeface="Wingdings" panose="05000000000000000000" pitchFamily="2" charset="2"/>
              <a:buChar char="ü"/>
            </a:pPr>
            <a:r>
              <a:rPr lang="en-US" sz="2800" dirty="0">
                <a:solidFill>
                  <a:schemeClr val="bg1"/>
                </a:solidFill>
                <a:latin typeface="Segoe UI" panose="020B0502040204020203" pitchFamily="34" charset="0"/>
                <a:cs typeface="Segoe UI" panose="020B0502040204020203" pitchFamily="34" charset="0"/>
              </a:rPr>
              <a:t>Local testing of functions</a:t>
            </a:r>
          </a:p>
          <a:p>
            <a:pPr marL="342900" indent="-342900" algn="l">
              <a:lnSpc>
                <a:spcPct val="150000"/>
              </a:lnSpc>
              <a:buFont typeface="Wingdings" panose="05000000000000000000" pitchFamily="2" charset="2"/>
              <a:buChar char="ü"/>
            </a:pPr>
            <a:r>
              <a:rPr lang="en-US" sz="2800" dirty="0">
                <a:solidFill>
                  <a:schemeClr val="bg1"/>
                </a:solidFill>
                <a:latin typeface="Segoe UI" panose="020B0502040204020203" pitchFamily="34" charset="0"/>
                <a:cs typeface="Segoe UI" panose="020B0502040204020203" pitchFamily="34" charset="0"/>
              </a:rPr>
              <a:t>Shorthand Syntax for Cloud Formation</a:t>
            </a:r>
          </a:p>
        </p:txBody>
      </p:sp>
    </p:spTree>
    <p:extLst>
      <p:ext uri="{BB962C8B-B14F-4D97-AF65-F5344CB8AC3E}">
        <p14:creationId xmlns:p14="http://schemas.microsoft.com/office/powerpoint/2010/main" val="758573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4569BAFF-2874-4BFD-AF3E-25257D6BA4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2065" y="1320870"/>
            <a:ext cx="2276511" cy="2774879"/>
          </a:xfrm>
          <a:prstGeom prst="rect">
            <a:avLst/>
          </a:prstGeom>
        </p:spPr>
      </p:pic>
      <p:sp>
        <p:nvSpPr>
          <p:cNvPr id="21" name="Title 1">
            <a:extLst>
              <a:ext uri="{FF2B5EF4-FFF2-40B4-BE49-F238E27FC236}">
                <a16:creationId xmlns:a16="http://schemas.microsoft.com/office/drawing/2014/main" id="{E2DA4F0E-DF35-42CE-95A8-27CECB1C65DC}"/>
              </a:ext>
            </a:extLst>
          </p:cNvPr>
          <p:cNvSpPr txBox="1">
            <a:spLocks/>
          </p:cNvSpPr>
          <p:nvPr/>
        </p:nvSpPr>
        <p:spPr>
          <a:xfrm>
            <a:off x="707595" y="4229100"/>
            <a:ext cx="3205450" cy="57815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rgbClr val="FFC000"/>
                </a:solidFill>
                <a:latin typeface="Segoe UI" panose="020B0502040204020203" pitchFamily="34" charset="0"/>
                <a:cs typeface="Segoe UI" panose="020B0502040204020203" pitchFamily="34" charset="0"/>
              </a:rPr>
              <a:t>Cloud Formation</a:t>
            </a:r>
          </a:p>
        </p:txBody>
      </p:sp>
      <p:sp>
        <p:nvSpPr>
          <p:cNvPr id="5" name="Title 1">
            <a:extLst>
              <a:ext uri="{FF2B5EF4-FFF2-40B4-BE49-F238E27FC236}">
                <a16:creationId xmlns:a16="http://schemas.microsoft.com/office/drawing/2014/main" id="{5FB3BF08-A9AF-4074-AFAE-E20A815C943D}"/>
              </a:ext>
            </a:extLst>
          </p:cNvPr>
          <p:cNvSpPr txBox="1">
            <a:spLocks/>
          </p:cNvSpPr>
          <p:nvPr/>
        </p:nvSpPr>
        <p:spPr>
          <a:xfrm>
            <a:off x="4284121" y="1653799"/>
            <a:ext cx="6585457" cy="25753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Wingdings" panose="05000000000000000000" pitchFamily="2" charset="2"/>
              <a:buChar char="ü"/>
            </a:pPr>
            <a:r>
              <a:rPr lang="en-US" sz="2800" dirty="0">
                <a:solidFill>
                  <a:schemeClr val="bg1"/>
                </a:solidFill>
                <a:latin typeface="Segoe UI" panose="020B0502040204020203" pitchFamily="34" charset="0"/>
                <a:cs typeface="Segoe UI" panose="020B0502040204020203" pitchFamily="34" charset="0"/>
              </a:rPr>
              <a:t>Definition of AWS resources</a:t>
            </a:r>
          </a:p>
          <a:p>
            <a:pPr marL="342900" indent="-342900" algn="l">
              <a:lnSpc>
                <a:spcPct val="150000"/>
              </a:lnSpc>
              <a:buFont typeface="Wingdings" panose="05000000000000000000" pitchFamily="2" charset="2"/>
              <a:buChar char="ü"/>
            </a:pPr>
            <a:r>
              <a:rPr lang="en-US" sz="2800" dirty="0">
                <a:solidFill>
                  <a:schemeClr val="bg1"/>
                </a:solidFill>
                <a:latin typeface="Segoe UI" panose="020B0502040204020203" pitchFamily="34" charset="0"/>
                <a:cs typeface="Segoe UI" panose="020B0502040204020203" pitchFamily="34" charset="0"/>
              </a:rPr>
              <a:t>Grouping of AWS resources</a:t>
            </a:r>
          </a:p>
          <a:p>
            <a:pPr marL="342900" indent="-342900" algn="l">
              <a:lnSpc>
                <a:spcPct val="150000"/>
              </a:lnSpc>
              <a:buFont typeface="Wingdings" panose="05000000000000000000" pitchFamily="2" charset="2"/>
              <a:buChar char="ü"/>
            </a:pPr>
            <a:r>
              <a:rPr lang="en-US" sz="2800" dirty="0">
                <a:solidFill>
                  <a:schemeClr val="bg1"/>
                </a:solidFill>
                <a:latin typeface="Segoe UI" panose="020B0502040204020203" pitchFamily="34" charset="0"/>
                <a:cs typeface="Segoe UI" panose="020B0502040204020203" pitchFamily="34" charset="0"/>
              </a:rPr>
              <a:t>Base syntax used by SAM and other frameworks</a:t>
            </a:r>
          </a:p>
        </p:txBody>
      </p:sp>
    </p:spTree>
    <p:extLst>
      <p:ext uri="{BB962C8B-B14F-4D97-AF65-F5344CB8AC3E}">
        <p14:creationId xmlns:p14="http://schemas.microsoft.com/office/powerpoint/2010/main" val="546124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E2DA4F0E-DF35-42CE-95A8-27CECB1C65DC}"/>
              </a:ext>
            </a:extLst>
          </p:cNvPr>
          <p:cNvSpPr txBox="1">
            <a:spLocks/>
          </p:cNvSpPr>
          <p:nvPr/>
        </p:nvSpPr>
        <p:spPr>
          <a:xfrm>
            <a:off x="1109897" y="4238044"/>
            <a:ext cx="2810098" cy="90545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400" dirty="0">
                <a:solidFill>
                  <a:schemeClr val="bg1"/>
                </a:solidFill>
                <a:latin typeface="Segoe UI" panose="020B0502040204020203" pitchFamily="34" charset="0"/>
                <a:cs typeface="Segoe UI" panose="020B0502040204020203" pitchFamily="34" charset="0"/>
              </a:rPr>
              <a:t>Automation Sample Code</a:t>
            </a:r>
          </a:p>
        </p:txBody>
      </p:sp>
      <p:pic>
        <p:nvPicPr>
          <p:cNvPr id="3" name="Picture 2">
            <a:extLst>
              <a:ext uri="{FF2B5EF4-FFF2-40B4-BE49-F238E27FC236}">
                <a16:creationId xmlns:a16="http://schemas.microsoft.com/office/drawing/2014/main" id="{89F81839-72F8-4A2E-83D0-30F5E796E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063" y="1132073"/>
            <a:ext cx="2975765" cy="2975765"/>
          </a:xfrm>
          <a:prstGeom prst="rect">
            <a:avLst/>
          </a:prstGeom>
        </p:spPr>
      </p:pic>
      <p:sp>
        <p:nvSpPr>
          <p:cNvPr id="4" name="Title 1">
            <a:extLst>
              <a:ext uri="{FF2B5EF4-FFF2-40B4-BE49-F238E27FC236}">
                <a16:creationId xmlns:a16="http://schemas.microsoft.com/office/drawing/2014/main" id="{AB8A80F5-EA1D-455F-9B82-FC94627CAAF9}"/>
              </a:ext>
            </a:extLst>
          </p:cNvPr>
          <p:cNvSpPr txBox="1">
            <a:spLocks/>
          </p:cNvSpPr>
          <p:nvPr/>
        </p:nvSpPr>
        <p:spPr>
          <a:xfrm>
            <a:off x="5245900" y="1058838"/>
            <a:ext cx="5066943" cy="4578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14350" indent="-514350" algn="l">
              <a:lnSpc>
                <a:spcPct val="100000"/>
              </a:lnSpc>
              <a:buFont typeface="Wingdings" panose="05000000000000000000" pitchFamily="2" charset="2"/>
              <a:buChar char="§"/>
            </a:pPr>
            <a:r>
              <a:rPr lang="en-US" sz="2800" dirty="0">
                <a:solidFill>
                  <a:schemeClr val="bg1"/>
                </a:solidFill>
                <a:latin typeface="Segoe UI" panose="020B0502040204020203" pitchFamily="34" charset="0"/>
                <a:cs typeface="Segoe UI" panose="020B0502040204020203" pitchFamily="34" charset="0"/>
              </a:rPr>
              <a:t>Shell Scripts</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Install Dependencies</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Release API + Tables</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Decommissioning</a:t>
            </a:r>
          </a:p>
          <a:p>
            <a:pPr marL="514350" indent="-514350" algn="l">
              <a:lnSpc>
                <a:spcPct val="100000"/>
              </a:lnSpc>
              <a:buFont typeface="Wingdings" panose="05000000000000000000" pitchFamily="2" charset="2"/>
              <a:buChar char="§"/>
            </a:pPr>
            <a:r>
              <a:rPr lang="en-US" sz="2800" dirty="0">
                <a:solidFill>
                  <a:schemeClr val="bg1"/>
                </a:solidFill>
                <a:latin typeface="Segoe UI" panose="020B0502040204020203" pitchFamily="34" charset="0"/>
                <a:cs typeface="Segoe UI" panose="020B0502040204020203" pitchFamily="34" charset="0"/>
              </a:rPr>
              <a:t>SAM Template</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API Gateway</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API Key</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Usage Plan</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Lambda APIs</a:t>
            </a:r>
          </a:p>
          <a:p>
            <a:pPr marL="514350" indent="-514350" algn="l">
              <a:lnSpc>
                <a:spcPct val="100000"/>
              </a:lnSpc>
              <a:buFont typeface="Wingdings" panose="05000000000000000000" pitchFamily="2" charset="2"/>
              <a:buChar char="§"/>
            </a:pPr>
            <a:r>
              <a:rPr lang="en-US" sz="2800" dirty="0">
                <a:solidFill>
                  <a:schemeClr val="bg1"/>
                </a:solidFill>
                <a:latin typeface="Segoe UI" panose="020B0502040204020203" pitchFamily="34" charset="0"/>
                <a:cs typeface="Segoe UI" panose="020B0502040204020203" pitchFamily="34" charset="0"/>
              </a:rPr>
              <a:t>Cloud Formation</a:t>
            </a:r>
          </a:p>
          <a:p>
            <a:pPr marL="971550" lvl="1" indent="-514350">
              <a:lnSpc>
                <a:spcPct val="150000"/>
              </a:lnSpc>
              <a:buFont typeface="Wingdings" panose="05000000000000000000" pitchFamily="2" charset="2"/>
              <a:buChar char="§"/>
            </a:pPr>
            <a:r>
              <a:rPr lang="en-US" dirty="0">
                <a:solidFill>
                  <a:schemeClr val="bg1"/>
                </a:solidFill>
                <a:latin typeface="Segoe UI" panose="020B0502040204020203" pitchFamily="34" charset="0"/>
                <a:cs typeface="Segoe UI" panose="020B0502040204020203" pitchFamily="34" charset="0"/>
              </a:rPr>
              <a:t>Dynamo DBs</a:t>
            </a:r>
          </a:p>
        </p:txBody>
      </p:sp>
    </p:spTree>
    <p:extLst>
      <p:ext uri="{BB962C8B-B14F-4D97-AF65-F5344CB8AC3E}">
        <p14:creationId xmlns:p14="http://schemas.microsoft.com/office/powerpoint/2010/main" val="2613968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C79FD61-626C-4E76-8565-35C9571BC211}"/>
              </a:ext>
            </a:extLst>
          </p:cNvPr>
          <p:cNvPicPr>
            <a:picLocks noChangeAspect="1"/>
          </p:cNvPicPr>
          <p:nvPr/>
        </p:nvPicPr>
        <p:blipFill>
          <a:blip r:embed="rId2"/>
          <a:stretch>
            <a:fillRect/>
          </a:stretch>
        </p:blipFill>
        <p:spPr>
          <a:xfrm>
            <a:off x="709612" y="990600"/>
            <a:ext cx="7324725" cy="4876800"/>
          </a:xfrm>
          <a:prstGeom prst="rect">
            <a:avLst/>
          </a:prstGeom>
        </p:spPr>
      </p:pic>
      <p:pic>
        <p:nvPicPr>
          <p:cNvPr id="3" name="Picture 2">
            <a:extLst>
              <a:ext uri="{FF2B5EF4-FFF2-40B4-BE49-F238E27FC236}">
                <a16:creationId xmlns:a16="http://schemas.microsoft.com/office/drawing/2014/main" id="{89F81839-72F8-4A2E-83D0-30F5E796E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4390" y="4224738"/>
            <a:ext cx="2097136" cy="2097136"/>
          </a:xfrm>
          <a:prstGeom prst="rect">
            <a:avLst/>
          </a:prstGeom>
        </p:spPr>
      </p:pic>
      <p:pic>
        <p:nvPicPr>
          <p:cNvPr id="5" name="Picture 4">
            <a:extLst>
              <a:ext uri="{FF2B5EF4-FFF2-40B4-BE49-F238E27FC236}">
                <a16:creationId xmlns:a16="http://schemas.microsoft.com/office/drawing/2014/main" id="{4CC999E1-FEAC-4CF9-8408-B6A81EF4556F}"/>
              </a:ext>
            </a:extLst>
          </p:cNvPr>
          <p:cNvPicPr>
            <a:picLocks noChangeAspect="1"/>
          </p:cNvPicPr>
          <p:nvPr/>
        </p:nvPicPr>
        <p:blipFill>
          <a:blip r:embed="rId4"/>
          <a:stretch>
            <a:fillRect/>
          </a:stretch>
        </p:blipFill>
        <p:spPr>
          <a:xfrm>
            <a:off x="6046739" y="536126"/>
            <a:ext cx="5214787" cy="3311973"/>
          </a:xfrm>
          <a:prstGeom prst="rect">
            <a:avLst/>
          </a:prstGeom>
        </p:spPr>
      </p:pic>
      <p:sp>
        <p:nvSpPr>
          <p:cNvPr id="9" name="Title 1">
            <a:extLst>
              <a:ext uri="{FF2B5EF4-FFF2-40B4-BE49-F238E27FC236}">
                <a16:creationId xmlns:a16="http://schemas.microsoft.com/office/drawing/2014/main" id="{380D6263-766F-4B86-8A46-AD2AE842E553}"/>
              </a:ext>
            </a:extLst>
          </p:cNvPr>
          <p:cNvSpPr txBox="1">
            <a:spLocks/>
          </p:cNvSpPr>
          <p:nvPr/>
        </p:nvSpPr>
        <p:spPr>
          <a:xfrm>
            <a:off x="594494" y="5978406"/>
            <a:ext cx="9820276" cy="6869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solidFill>
                  <a:schemeClr val="bg1"/>
                </a:solidFill>
                <a:latin typeface="Segoe UI" panose="020B0502040204020203" pitchFamily="34" charset="0"/>
                <a:cs typeface="Segoe UI" panose="020B0502040204020203" pitchFamily="34" charset="0"/>
              </a:rPr>
              <a:t>Have fun playing with the IAC trainers.</a:t>
            </a:r>
          </a:p>
        </p:txBody>
      </p:sp>
    </p:spTree>
    <p:extLst>
      <p:ext uri="{BB962C8B-B14F-4D97-AF65-F5344CB8AC3E}">
        <p14:creationId xmlns:p14="http://schemas.microsoft.com/office/powerpoint/2010/main" val="143750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4068734" y="1602463"/>
            <a:ext cx="5305854" cy="2818462"/>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6600" dirty="0">
                <a:solidFill>
                  <a:schemeClr val="bg1"/>
                </a:solidFill>
                <a:latin typeface="Segoe UI" panose="020B0502040204020203" pitchFamily="34" charset="0"/>
                <a:cs typeface="Segoe UI" panose="020B0502040204020203" pitchFamily="34" charset="0"/>
              </a:rPr>
              <a:t>Serverless </a:t>
            </a:r>
          </a:p>
          <a:p>
            <a:pPr algn="l"/>
            <a:r>
              <a:rPr lang="en-US" sz="6600" dirty="0">
                <a:solidFill>
                  <a:schemeClr val="bg1"/>
                </a:solidFill>
                <a:latin typeface="Segoe UI" panose="020B0502040204020203" pitchFamily="34" charset="0"/>
                <a:cs typeface="Segoe UI" panose="020B0502040204020203" pitchFamily="34" charset="0"/>
              </a:rPr>
              <a:t>is </a:t>
            </a:r>
            <a:r>
              <a:rPr lang="en-US" sz="6600" dirty="0">
                <a:solidFill>
                  <a:srgbClr val="FFC000"/>
                </a:solidFill>
                <a:latin typeface="Segoe UI" panose="020B0502040204020203" pitchFamily="34" charset="0"/>
                <a:cs typeface="Segoe UI" panose="020B0502040204020203" pitchFamily="34" charset="0"/>
              </a:rPr>
              <a:t>not limited </a:t>
            </a:r>
          </a:p>
          <a:p>
            <a:pPr algn="l"/>
            <a:r>
              <a:rPr lang="en-US" sz="6600" dirty="0">
                <a:solidFill>
                  <a:schemeClr val="bg1"/>
                </a:solidFill>
                <a:latin typeface="Segoe UI" panose="020B0502040204020203" pitchFamily="34" charset="0"/>
                <a:cs typeface="Segoe UI" panose="020B0502040204020203" pitchFamily="34" charset="0"/>
              </a:rPr>
              <a:t>to Lambdas</a:t>
            </a:r>
          </a:p>
        </p:txBody>
      </p:sp>
      <p:pic>
        <p:nvPicPr>
          <p:cNvPr id="3" name="Graphic 2">
            <a:extLst>
              <a:ext uri="{FF2B5EF4-FFF2-40B4-BE49-F238E27FC236}">
                <a16:creationId xmlns:a16="http://schemas.microsoft.com/office/drawing/2014/main" id="{842D6746-57E6-4CA4-999D-3DF8B2530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3281" y="1952604"/>
            <a:ext cx="838606" cy="858173"/>
          </a:xfrm>
          <a:prstGeom prst="rect">
            <a:avLst/>
          </a:prstGeom>
        </p:spPr>
      </p:pic>
      <p:sp>
        <p:nvSpPr>
          <p:cNvPr id="4" name="Flowchart: Direct Access Storage 3">
            <a:extLst>
              <a:ext uri="{FF2B5EF4-FFF2-40B4-BE49-F238E27FC236}">
                <a16:creationId xmlns:a16="http://schemas.microsoft.com/office/drawing/2014/main" id="{12D8AAAC-12AA-42E2-A55D-DFF1EB5115C6}"/>
              </a:ext>
            </a:extLst>
          </p:cNvPr>
          <p:cNvSpPr/>
          <p:nvPr/>
        </p:nvSpPr>
        <p:spPr>
          <a:xfrm>
            <a:off x="2258461" y="2279088"/>
            <a:ext cx="1262132" cy="570229"/>
          </a:xfrm>
          <a:prstGeom prst="flowChartMagneticDrum">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ABB98FFA-E87D-426C-AC31-AA78296949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9355" y="3213830"/>
            <a:ext cx="935012" cy="935012"/>
          </a:xfrm>
          <a:prstGeom prst="rect">
            <a:avLst/>
          </a:prstGeom>
        </p:spPr>
      </p:pic>
      <p:pic>
        <p:nvPicPr>
          <p:cNvPr id="10" name="Graphic 9">
            <a:extLst>
              <a:ext uri="{FF2B5EF4-FFF2-40B4-BE49-F238E27FC236}">
                <a16:creationId xmlns:a16="http://schemas.microsoft.com/office/drawing/2014/main" id="{A1EF75B4-1B7C-4318-B79A-4BC8BEBC57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28533" y="3336635"/>
            <a:ext cx="1084290" cy="1084290"/>
          </a:xfrm>
          <a:prstGeom prst="rect">
            <a:avLst/>
          </a:prstGeom>
        </p:spPr>
      </p:pic>
    </p:spTree>
    <p:extLst>
      <p:ext uri="{BB962C8B-B14F-4D97-AF65-F5344CB8AC3E}">
        <p14:creationId xmlns:p14="http://schemas.microsoft.com/office/powerpoint/2010/main" val="1151363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381125" y="981074"/>
            <a:ext cx="7591425" cy="26765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4800" dirty="0">
                <a:solidFill>
                  <a:schemeClr val="bg1"/>
                </a:solidFill>
                <a:latin typeface="Segoe UI" panose="020B0502040204020203" pitchFamily="34" charset="0"/>
                <a:cs typeface="Segoe UI" panose="020B0502040204020203" pitchFamily="34" charset="0"/>
              </a:rPr>
              <a:t>The most common </a:t>
            </a:r>
            <a:r>
              <a:rPr lang="en-US" sz="4800" dirty="0">
                <a:solidFill>
                  <a:srgbClr val="FFC000"/>
                </a:solidFill>
                <a:latin typeface="Segoe UI" panose="020B0502040204020203" pitchFamily="34" charset="0"/>
                <a:cs typeface="Segoe UI" panose="020B0502040204020203" pitchFamily="34" charset="0"/>
              </a:rPr>
              <a:t>misconception</a:t>
            </a:r>
            <a:r>
              <a:rPr lang="en-US" sz="4800" dirty="0">
                <a:solidFill>
                  <a:schemeClr val="bg1"/>
                </a:solidFill>
                <a:latin typeface="Segoe UI" panose="020B0502040204020203" pitchFamily="34" charset="0"/>
                <a:cs typeface="Segoe UI" panose="020B0502040204020203" pitchFamily="34" charset="0"/>
              </a:rPr>
              <a:t> about serverless is:</a:t>
            </a:r>
          </a:p>
        </p:txBody>
      </p:sp>
      <p:sp>
        <p:nvSpPr>
          <p:cNvPr id="13" name="TextBox 12">
            <a:extLst>
              <a:ext uri="{FF2B5EF4-FFF2-40B4-BE49-F238E27FC236}">
                <a16:creationId xmlns:a16="http://schemas.microsoft.com/office/drawing/2014/main" id="{303F6C7B-57D6-4959-838E-82DBFE4586BC}"/>
              </a:ext>
            </a:extLst>
          </p:cNvPr>
          <p:cNvSpPr txBox="1"/>
          <p:nvPr/>
        </p:nvSpPr>
        <p:spPr>
          <a:xfrm>
            <a:off x="1266824" y="4203139"/>
            <a:ext cx="10328275" cy="1107996"/>
          </a:xfrm>
          <a:prstGeom prst="rect">
            <a:avLst/>
          </a:prstGeom>
          <a:noFill/>
        </p:spPr>
        <p:txBody>
          <a:bodyPr wrap="square">
            <a:spAutoFit/>
          </a:bodyPr>
          <a:lstStyle/>
          <a:p>
            <a:pPr algn="l"/>
            <a:r>
              <a:rPr lang="en-US" sz="6600" dirty="0">
                <a:solidFill>
                  <a:srgbClr val="FFC000"/>
                </a:solidFill>
                <a:latin typeface="Segoe UI" panose="020B0502040204020203" pitchFamily="34" charset="0"/>
                <a:cs typeface="Segoe UI" panose="020B0502040204020203" pitchFamily="34" charset="0"/>
              </a:rPr>
              <a:t>Serverless = AWS Lambda</a:t>
            </a:r>
          </a:p>
        </p:txBody>
      </p:sp>
      <p:pic>
        <p:nvPicPr>
          <p:cNvPr id="3" name="Graphic 2">
            <a:extLst>
              <a:ext uri="{FF2B5EF4-FFF2-40B4-BE49-F238E27FC236}">
                <a16:creationId xmlns:a16="http://schemas.microsoft.com/office/drawing/2014/main" id="{F766A2A2-07F2-4BAF-B660-0229B4C547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3275" y="1191546"/>
            <a:ext cx="2409825" cy="2466054"/>
          </a:xfrm>
          <a:prstGeom prst="rect">
            <a:avLst/>
          </a:prstGeom>
        </p:spPr>
      </p:pic>
    </p:spTree>
    <p:extLst>
      <p:ext uri="{BB962C8B-B14F-4D97-AF65-F5344CB8AC3E}">
        <p14:creationId xmlns:p14="http://schemas.microsoft.com/office/powerpoint/2010/main" val="230557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285AE195-A719-4D32-A83D-99256AA70305}"/>
              </a:ext>
            </a:extLst>
          </p:cNvPr>
          <p:cNvSpPr txBox="1">
            <a:spLocks/>
          </p:cNvSpPr>
          <p:nvPr/>
        </p:nvSpPr>
        <p:spPr>
          <a:xfrm>
            <a:off x="4366830" y="5130100"/>
            <a:ext cx="7285227" cy="68154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631080D8-39A3-47CA-9293-B8EDBA4E5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719" y="1850648"/>
            <a:ext cx="2507707" cy="2507707"/>
          </a:xfrm>
          <a:prstGeom prst="rect">
            <a:avLst/>
          </a:prstGeom>
        </p:spPr>
      </p:pic>
      <p:pic>
        <p:nvPicPr>
          <p:cNvPr id="7" name="Picture 6">
            <a:extLst>
              <a:ext uri="{FF2B5EF4-FFF2-40B4-BE49-F238E27FC236}">
                <a16:creationId xmlns:a16="http://schemas.microsoft.com/office/drawing/2014/main" id="{573712C4-78C5-4C0E-B221-668274296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245" y="3578771"/>
            <a:ext cx="1625757" cy="1625757"/>
          </a:xfrm>
          <a:prstGeom prst="rect">
            <a:avLst/>
          </a:prstGeom>
        </p:spPr>
      </p:pic>
      <p:sp>
        <p:nvSpPr>
          <p:cNvPr id="14" name="TextBox 13">
            <a:extLst>
              <a:ext uri="{FF2B5EF4-FFF2-40B4-BE49-F238E27FC236}">
                <a16:creationId xmlns:a16="http://schemas.microsoft.com/office/drawing/2014/main" id="{D5F54FF3-7B5E-428C-AF36-283B43F846A5}"/>
              </a:ext>
            </a:extLst>
          </p:cNvPr>
          <p:cNvSpPr txBox="1"/>
          <p:nvPr/>
        </p:nvSpPr>
        <p:spPr>
          <a:xfrm>
            <a:off x="8500694" y="5266215"/>
            <a:ext cx="2914860" cy="1002262"/>
          </a:xfrm>
          <a:prstGeom prst="rect">
            <a:avLst/>
          </a:prstGeom>
          <a:noFill/>
        </p:spPr>
        <p:txBody>
          <a:bodyPr wrap="square">
            <a:spAutoFit/>
          </a:bodyPr>
          <a:lstStyle/>
          <a:p>
            <a:pPr algn="ctr">
              <a:lnSpc>
                <a:spcPct val="130000"/>
              </a:lnSpc>
            </a:pPr>
            <a:r>
              <a:rPr lang="en-US" sz="2400" dirty="0">
                <a:solidFill>
                  <a:schemeClr val="bg1"/>
                </a:solidFill>
                <a:latin typeface="Segoe UI" panose="020B0502040204020203" pitchFamily="34" charset="0"/>
                <a:cs typeface="Segoe UI" panose="020B0502040204020203" pitchFamily="34" charset="0"/>
              </a:rPr>
              <a:t>Writing a Book about Serverless</a:t>
            </a:r>
          </a:p>
        </p:txBody>
      </p:sp>
      <p:sp>
        <p:nvSpPr>
          <p:cNvPr id="9" name="TextBox 8">
            <a:extLst>
              <a:ext uri="{FF2B5EF4-FFF2-40B4-BE49-F238E27FC236}">
                <a16:creationId xmlns:a16="http://schemas.microsoft.com/office/drawing/2014/main" id="{4BB1442C-0C88-4D37-9908-B86AE7B4853C}"/>
              </a:ext>
            </a:extLst>
          </p:cNvPr>
          <p:cNvSpPr txBox="1"/>
          <p:nvPr/>
        </p:nvSpPr>
        <p:spPr>
          <a:xfrm>
            <a:off x="1370212" y="4358355"/>
            <a:ext cx="1883817" cy="522131"/>
          </a:xfrm>
          <a:prstGeom prst="rect">
            <a:avLst/>
          </a:prstGeom>
          <a:noFill/>
        </p:spPr>
        <p:txBody>
          <a:bodyPr wrap="square">
            <a:spAutoFit/>
          </a:bodyPr>
          <a:lstStyle/>
          <a:p>
            <a:pPr algn="l">
              <a:lnSpc>
                <a:spcPct val="130000"/>
              </a:lnSpc>
            </a:pPr>
            <a:r>
              <a:rPr lang="en-US" sz="2400" dirty="0">
                <a:solidFill>
                  <a:schemeClr val="bg1"/>
                </a:solidFill>
                <a:latin typeface="Segoe UI" panose="020B0502040204020203" pitchFamily="34" charset="0"/>
                <a:cs typeface="Segoe UI" panose="020B0502040204020203" pitchFamily="34" charset="0"/>
              </a:rPr>
              <a:t>Allan Chua</a:t>
            </a:r>
          </a:p>
        </p:txBody>
      </p:sp>
      <p:sp>
        <p:nvSpPr>
          <p:cNvPr id="18" name="TextBox 17">
            <a:extLst>
              <a:ext uri="{FF2B5EF4-FFF2-40B4-BE49-F238E27FC236}">
                <a16:creationId xmlns:a16="http://schemas.microsoft.com/office/drawing/2014/main" id="{B6297DFD-2AD2-4B6B-A44E-90E0B80592BF}"/>
              </a:ext>
            </a:extLst>
          </p:cNvPr>
          <p:cNvSpPr txBox="1"/>
          <p:nvPr/>
        </p:nvSpPr>
        <p:spPr>
          <a:xfrm>
            <a:off x="4647728" y="2188809"/>
            <a:ext cx="3702622" cy="1002262"/>
          </a:xfrm>
          <a:prstGeom prst="rect">
            <a:avLst/>
          </a:prstGeom>
          <a:noFill/>
        </p:spPr>
        <p:txBody>
          <a:bodyPr wrap="square">
            <a:spAutoFit/>
          </a:bodyPr>
          <a:lstStyle/>
          <a:p>
            <a:pPr algn="ctr">
              <a:lnSpc>
                <a:spcPct val="130000"/>
              </a:lnSpc>
            </a:pPr>
            <a:r>
              <a:rPr lang="en-US" sz="24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Solutions &amp; Integrations Architect @ FWD</a:t>
            </a:r>
          </a:p>
        </p:txBody>
      </p:sp>
      <p:pic>
        <p:nvPicPr>
          <p:cNvPr id="20" name="Graphic 19">
            <a:extLst>
              <a:ext uri="{FF2B5EF4-FFF2-40B4-BE49-F238E27FC236}">
                <a16:creationId xmlns:a16="http://schemas.microsoft.com/office/drawing/2014/main" id="{0DFA97BA-6F07-4FE9-ADF4-C821CA12EC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6054" y="571961"/>
            <a:ext cx="1480794" cy="1480794"/>
          </a:xfrm>
          <a:prstGeom prst="rect">
            <a:avLst/>
          </a:prstGeom>
        </p:spPr>
      </p:pic>
      <p:sp>
        <p:nvSpPr>
          <p:cNvPr id="22" name="TextBox 21">
            <a:extLst>
              <a:ext uri="{FF2B5EF4-FFF2-40B4-BE49-F238E27FC236}">
                <a16:creationId xmlns:a16="http://schemas.microsoft.com/office/drawing/2014/main" id="{3900B2FF-FD86-48F2-A080-E7274BB93F8F}"/>
              </a:ext>
            </a:extLst>
          </p:cNvPr>
          <p:cNvSpPr txBox="1"/>
          <p:nvPr/>
        </p:nvSpPr>
        <p:spPr>
          <a:xfrm>
            <a:off x="8500694" y="2188809"/>
            <a:ext cx="3073754" cy="1002262"/>
          </a:xfrm>
          <a:prstGeom prst="rect">
            <a:avLst/>
          </a:prstGeom>
          <a:noFill/>
        </p:spPr>
        <p:txBody>
          <a:bodyPr wrap="square">
            <a:spAutoFit/>
          </a:bodyPr>
          <a:lstStyle/>
          <a:p>
            <a:pPr algn="ctr">
              <a:lnSpc>
                <a:spcPct val="130000"/>
              </a:lnSpc>
            </a:pPr>
            <a:r>
              <a:rPr lang="en-US" sz="2400" dirty="0">
                <a:solidFill>
                  <a:schemeClr val="bg1"/>
                </a:solidFill>
                <a:latin typeface="Segoe UI" panose="020B0502040204020203" pitchFamily="34" charset="0"/>
                <a:cs typeface="Segoe UI" panose="020B0502040204020203" pitchFamily="34" charset="0"/>
              </a:rPr>
              <a:t>AWS Certified Solution Architect</a:t>
            </a:r>
          </a:p>
        </p:txBody>
      </p:sp>
      <p:sp>
        <p:nvSpPr>
          <p:cNvPr id="23" name="TextBox 22">
            <a:extLst>
              <a:ext uri="{FF2B5EF4-FFF2-40B4-BE49-F238E27FC236}">
                <a16:creationId xmlns:a16="http://schemas.microsoft.com/office/drawing/2014/main" id="{3883CFA9-7F70-4CA3-910E-9C8E8208B2FB}"/>
              </a:ext>
            </a:extLst>
          </p:cNvPr>
          <p:cNvSpPr txBox="1"/>
          <p:nvPr/>
        </p:nvSpPr>
        <p:spPr>
          <a:xfrm>
            <a:off x="4944582" y="5262919"/>
            <a:ext cx="2914860" cy="1002262"/>
          </a:xfrm>
          <a:prstGeom prst="rect">
            <a:avLst/>
          </a:prstGeom>
          <a:noFill/>
        </p:spPr>
        <p:txBody>
          <a:bodyPr wrap="square">
            <a:spAutoFit/>
          </a:bodyPr>
          <a:lstStyle/>
          <a:p>
            <a:pPr algn="ctr">
              <a:lnSpc>
                <a:spcPct val="130000"/>
              </a:lnSpc>
            </a:pPr>
            <a:r>
              <a:rPr lang="en-US" sz="2400" dirty="0">
                <a:solidFill>
                  <a:schemeClr val="bg1"/>
                </a:solidFill>
                <a:latin typeface="Segoe UI" panose="020B0502040204020203" pitchFamily="34" charset="0"/>
                <a:cs typeface="Segoe UI" panose="020B0502040204020203" pitchFamily="34" charset="0"/>
              </a:rPr>
              <a:t>Years of Experience with Serverless</a:t>
            </a:r>
          </a:p>
        </p:txBody>
      </p:sp>
      <p:sp>
        <p:nvSpPr>
          <p:cNvPr id="27" name="TextBox 26">
            <a:extLst>
              <a:ext uri="{FF2B5EF4-FFF2-40B4-BE49-F238E27FC236}">
                <a16:creationId xmlns:a16="http://schemas.microsoft.com/office/drawing/2014/main" id="{0812A8BE-389A-4965-A269-6422D3964BE3}"/>
              </a:ext>
            </a:extLst>
          </p:cNvPr>
          <p:cNvSpPr txBox="1"/>
          <p:nvPr/>
        </p:nvSpPr>
        <p:spPr>
          <a:xfrm>
            <a:off x="5415018" y="3479100"/>
            <a:ext cx="2009147" cy="1668214"/>
          </a:xfrm>
          <a:prstGeom prst="rect">
            <a:avLst/>
          </a:prstGeom>
          <a:noFill/>
        </p:spPr>
        <p:txBody>
          <a:bodyPr wrap="square">
            <a:spAutoFit/>
          </a:bodyPr>
          <a:lstStyle/>
          <a:p>
            <a:pPr algn="l">
              <a:lnSpc>
                <a:spcPct val="130000"/>
              </a:lnSpc>
            </a:pPr>
            <a:r>
              <a:rPr lang="en-US" sz="8800" dirty="0">
                <a:solidFill>
                  <a:schemeClr val="bg1"/>
                </a:solidFill>
                <a:latin typeface="Segoe UI" panose="020B0502040204020203" pitchFamily="34" charset="0"/>
                <a:cs typeface="Segoe UI" panose="020B0502040204020203" pitchFamily="34" charset="0"/>
              </a:rPr>
              <a:t>1.5</a:t>
            </a:r>
          </a:p>
        </p:txBody>
      </p:sp>
      <p:pic>
        <p:nvPicPr>
          <p:cNvPr id="29" name="Picture 28">
            <a:extLst>
              <a:ext uri="{FF2B5EF4-FFF2-40B4-BE49-F238E27FC236}">
                <a16:creationId xmlns:a16="http://schemas.microsoft.com/office/drawing/2014/main" id="{82236476-440F-4E7E-B9C7-0A830CA4FB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1299" y="526751"/>
            <a:ext cx="1605651" cy="1605651"/>
          </a:xfrm>
          <a:prstGeom prst="rect">
            <a:avLst/>
          </a:prstGeom>
        </p:spPr>
      </p:pic>
    </p:spTree>
    <p:extLst>
      <p:ext uri="{BB962C8B-B14F-4D97-AF65-F5344CB8AC3E}">
        <p14:creationId xmlns:p14="http://schemas.microsoft.com/office/powerpoint/2010/main" val="1529555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276350" y="4065507"/>
            <a:ext cx="9382125" cy="16233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Any AWS service that </a:t>
            </a:r>
            <a:r>
              <a:rPr lang="en-US" sz="4000" dirty="0">
                <a:solidFill>
                  <a:srgbClr val="FFC000"/>
                </a:solidFill>
                <a:latin typeface="Segoe UI" panose="020B0502040204020203" pitchFamily="34" charset="0"/>
                <a:cs typeface="Segoe UI" panose="020B0502040204020203" pitchFamily="34" charset="0"/>
              </a:rPr>
              <a:t>you don’t manage at the OS level </a:t>
            </a:r>
            <a:r>
              <a:rPr lang="en-US" sz="4000" dirty="0">
                <a:solidFill>
                  <a:schemeClr val="bg1"/>
                </a:solidFill>
                <a:latin typeface="Segoe UI" panose="020B0502040204020203" pitchFamily="34" charset="0"/>
                <a:cs typeface="Segoe UI" panose="020B0502040204020203" pitchFamily="34" charset="0"/>
              </a:rPr>
              <a:t>is serverless</a:t>
            </a:r>
          </a:p>
        </p:txBody>
      </p:sp>
      <p:pic>
        <p:nvPicPr>
          <p:cNvPr id="53" name="Graphic 52">
            <a:extLst>
              <a:ext uri="{FF2B5EF4-FFF2-40B4-BE49-F238E27FC236}">
                <a16:creationId xmlns:a16="http://schemas.microsoft.com/office/drawing/2014/main" id="{3AC11C18-765E-4A0B-8FC5-F907A1B37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4363" y="2056982"/>
            <a:ext cx="1234325" cy="1234325"/>
          </a:xfrm>
          <a:prstGeom prst="rect">
            <a:avLst/>
          </a:prstGeom>
        </p:spPr>
      </p:pic>
      <p:sp>
        <p:nvSpPr>
          <p:cNvPr id="55" name="Title 1">
            <a:extLst>
              <a:ext uri="{FF2B5EF4-FFF2-40B4-BE49-F238E27FC236}">
                <a16:creationId xmlns:a16="http://schemas.microsoft.com/office/drawing/2014/main" id="{A7516333-6CB4-45B7-BF2C-D325C206CE6D}"/>
              </a:ext>
            </a:extLst>
          </p:cNvPr>
          <p:cNvSpPr txBox="1">
            <a:spLocks/>
          </p:cNvSpPr>
          <p:nvPr/>
        </p:nvSpPr>
        <p:spPr>
          <a:xfrm>
            <a:off x="1438275" y="3400425"/>
            <a:ext cx="1553534" cy="4000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Segoe UI" panose="020B0502040204020203" pitchFamily="34" charset="0"/>
                <a:cs typeface="Segoe UI" panose="020B0502040204020203" pitchFamily="34" charset="0"/>
              </a:rPr>
              <a:t>Database</a:t>
            </a:r>
          </a:p>
        </p:txBody>
      </p:sp>
      <p:sp>
        <p:nvSpPr>
          <p:cNvPr id="57" name="Flowchart: Direct Access Storage 56">
            <a:extLst>
              <a:ext uri="{FF2B5EF4-FFF2-40B4-BE49-F238E27FC236}">
                <a16:creationId xmlns:a16="http://schemas.microsoft.com/office/drawing/2014/main" id="{F451DDBE-2BDB-4C07-8AFF-EEE6CA378104}"/>
              </a:ext>
            </a:extLst>
          </p:cNvPr>
          <p:cNvSpPr/>
          <p:nvPr/>
        </p:nvSpPr>
        <p:spPr>
          <a:xfrm>
            <a:off x="3856307" y="2460544"/>
            <a:ext cx="1372837" cy="503400"/>
          </a:xfrm>
          <a:prstGeom prst="flowChartMagneticDrum">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itle 1">
            <a:extLst>
              <a:ext uri="{FF2B5EF4-FFF2-40B4-BE49-F238E27FC236}">
                <a16:creationId xmlns:a16="http://schemas.microsoft.com/office/drawing/2014/main" id="{BE2FE79F-7760-4FC6-A820-909C4E21697B}"/>
              </a:ext>
            </a:extLst>
          </p:cNvPr>
          <p:cNvSpPr txBox="1">
            <a:spLocks/>
          </p:cNvSpPr>
          <p:nvPr/>
        </p:nvSpPr>
        <p:spPr>
          <a:xfrm>
            <a:off x="3765959" y="3400425"/>
            <a:ext cx="1553534" cy="4000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Segoe UI" panose="020B0502040204020203" pitchFamily="34" charset="0"/>
                <a:cs typeface="Segoe UI" panose="020B0502040204020203" pitchFamily="34" charset="0"/>
              </a:rPr>
              <a:t>Queues</a:t>
            </a:r>
          </a:p>
        </p:txBody>
      </p:sp>
      <p:pic>
        <p:nvPicPr>
          <p:cNvPr id="60" name="Graphic 59">
            <a:extLst>
              <a:ext uri="{FF2B5EF4-FFF2-40B4-BE49-F238E27FC236}">
                <a16:creationId xmlns:a16="http://schemas.microsoft.com/office/drawing/2014/main" id="{F4BCC4E0-F7B1-4B19-BA0C-B9BB9A153C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47461" y="1969606"/>
            <a:ext cx="1214437" cy="1214437"/>
          </a:xfrm>
          <a:prstGeom prst="rect">
            <a:avLst/>
          </a:prstGeom>
        </p:spPr>
      </p:pic>
      <p:sp>
        <p:nvSpPr>
          <p:cNvPr id="61" name="Title 1">
            <a:extLst>
              <a:ext uri="{FF2B5EF4-FFF2-40B4-BE49-F238E27FC236}">
                <a16:creationId xmlns:a16="http://schemas.microsoft.com/office/drawing/2014/main" id="{FF9AE71C-64DD-4399-B233-A93AB31AC086}"/>
              </a:ext>
            </a:extLst>
          </p:cNvPr>
          <p:cNvSpPr txBox="1">
            <a:spLocks/>
          </p:cNvSpPr>
          <p:nvPr/>
        </p:nvSpPr>
        <p:spPr>
          <a:xfrm>
            <a:off x="6093642" y="3400425"/>
            <a:ext cx="1774007" cy="4000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Segoe UI" panose="020B0502040204020203" pitchFamily="34" charset="0"/>
                <a:cs typeface="Segoe UI" panose="020B0502040204020203" pitchFamily="34" charset="0"/>
              </a:rPr>
              <a:t>File Buckets</a:t>
            </a:r>
          </a:p>
        </p:txBody>
      </p:sp>
      <p:pic>
        <p:nvPicPr>
          <p:cNvPr id="63" name="Graphic 62">
            <a:extLst>
              <a:ext uri="{FF2B5EF4-FFF2-40B4-BE49-F238E27FC236}">
                <a16:creationId xmlns:a16="http://schemas.microsoft.com/office/drawing/2014/main" id="{618DB0C8-135D-4DFB-B162-A4166C453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6561" y="2186707"/>
            <a:ext cx="1000125" cy="1000125"/>
          </a:xfrm>
          <a:prstGeom prst="rect">
            <a:avLst/>
          </a:prstGeom>
        </p:spPr>
      </p:pic>
      <p:sp>
        <p:nvSpPr>
          <p:cNvPr id="64" name="Title 1">
            <a:extLst>
              <a:ext uri="{FF2B5EF4-FFF2-40B4-BE49-F238E27FC236}">
                <a16:creationId xmlns:a16="http://schemas.microsoft.com/office/drawing/2014/main" id="{A6BC080E-466D-4CE2-8A40-B66DCD824081}"/>
              </a:ext>
            </a:extLst>
          </p:cNvPr>
          <p:cNvSpPr txBox="1">
            <a:spLocks/>
          </p:cNvSpPr>
          <p:nvPr/>
        </p:nvSpPr>
        <p:spPr>
          <a:xfrm>
            <a:off x="8369619" y="3400425"/>
            <a:ext cx="1965006" cy="4000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bg1"/>
                </a:solidFill>
                <a:latin typeface="Segoe UI" panose="020B0502040204020203" pitchFamily="34" charset="0"/>
                <a:cs typeface="Segoe UI" panose="020B0502040204020203" pitchFamily="34" charset="0"/>
              </a:rPr>
              <a:t>CI / CD Tools</a:t>
            </a:r>
          </a:p>
        </p:txBody>
      </p:sp>
    </p:spTree>
    <p:extLst>
      <p:ext uri="{BB962C8B-B14F-4D97-AF65-F5344CB8AC3E}">
        <p14:creationId xmlns:p14="http://schemas.microsoft.com/office/powerpoint/2010/main" val="1710779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2513567" y="4538659"/>
            <a:ext cx="7114295" cy="11810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3600" dirty="0">
                <a:solidFill>
                  <a:schemeClr val="bg1"/>
                </a:solidFill>
                <a:latin typeface="Segoe UI" panose="020B0502040204020203" pitchFamily="34" charset="0"/>
                <a:cs typeface="Segoe UI" panose="020B0502040204020203" pitchFamily="34" charset="0"/>
              </a:rPr>
              <a:t>The most popular AWS serverless services for building APIs</a:t>
            </a:r>
          </a:p>
        </p:txBody>
      </p:sp>
      <p:grpSp>
        <p:nvGrpSpPr>
          <p:cNvPr id="36" name="Group 35">
            <a:extLst>
              <a:ext uri="{FF2B5EF4-FFF2-40B4-BE49-F238E27FC236}">
                <a16:creationId xmlns:a16="http://schemas.microsoft.com/office/drawing/2014/main" id="{8A56135E-D104-4FCA-9129-E4A87B9A80FD}"/>
              </a:ext>
            </a:extLst>
          </p:cNvPr>
          <p:cNvGrpSpPr/>
          <p:nvPr/>
        </p:nvGrpSpPr>
        <p:grpSpPr>
          <a:xfrm>
            <a:off x="1113425" y="2138361"/>
            <a:ext cx="1867859" cy="1676399"/>
            <a:chOff x="1869595" y="809628"/>
            <a:chExt cx="1867859" cy="1676399"/>
          </a:xfrm>
        </p:grpSpPr>
        <p:pic>
          <p:nvPicPr>
            <p:cNvPr id="16" name="Graphic 15">
              <a:extLst>
                <a:ext uri="{FF2B5EF4-FFF2-40B4-BE49-F238E27FC236}">
                  <a16:creationId xmlns:a16="http://schemas.microsoft.com/office/drawing/2014/main" id="{1D25BD7D-E54A-423B-AD27-B37878681F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9770" y="809628"/>
              <a:ext cx="1240858" cy="1240858"/>
            </a:xfrm>
            <a:prstGeom prst="rect">
              <a:avLst/>
            </a:prstGeom>
          </p:spPr>
        </p:pic>
        <p:sp>
          <p:nvSpPr>
            <p:cNvPr id="34" name="Title 1">
              <a:extLst>
                <a:ext uri="{FF2B5EF4-FFF2-40B4-BE49-F238E27FC236}">
                  <a16:creationId xmlns:a16="http://schemas.microsoft.com/office/drawing/2014/main" id="{C96AC1E5-52F1-4039-A7EB-54AD4AD6D594}"/>
                </a:ext>
              </a:extLst>
            </p:cNvPr>
            <p:cNvSpPr txBox="1">
              <a:spLocks/>
            </p:cNvSpPr>
            <p:nvPr/>
          </p:nvSpPr>
          <p:spPr>
            <a:xfrm>
              <a:off x="1869595" y="2124077"/>
              <a:ext cx="1867859" cy="361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Segoe UI" panose="020B0502040204020203" pitchFamily="34" charset="0"/>
                  <a:cs typeface="Segoe UI" panose="020B0502040204020203" pitchFamily="34" charset="0"/>
                </a:rPr>
                <a:t>DynamoDB</a:t>
              </a:r>
            </a:p>
          </p:txBody>
        </p:sp>
      </p:grpSp>
      <p:grpSp>
        <p:nvGrpSpPr>
          <p:cNvPr id="37" name="Group 36">
            <a:extLst>
              <a:ext uri="{FF2B5EF4-FFF2-40B4-BE49-F238E27FC236}">
                <a16:creationId xmlns:a16="http://schemas.microsoft.com/office/drawing/2014/main" id="{5D0BC1A7-B7F1-4FB8-AD0D-CA2D12B2E32F}"/>
              </a:ext>
            </a:extLst>
          </p:cNvPr>
          <p:cNvGrpSpPr/>
          <p:nvPr/>
        </p:nvGrpSpPr>
        <p:grpSpPr>
          <a:xfrm>
            <a:off x="3093346" y="2152647"/>
            <a:ext cx="2055506" cy="1676399"/>
            <a:chOff x="3756171" y="804864"/>
            <a:chExt cx="2055506" cy="1676399"/>
          </a:xfrm>
        </p:grpSpPr>
        <p:pic>
          <p:nvPicPr>
            <p:cNvPr id="20" name="Graphic 19">
              <a:extLst>
                <a:ext uri="{FF2B5EF4-FFF2-40B4-BE49-F238E27FC236}">
                  <a16:creationId xmlns:a16="http://schemas.microsoft.com/office/drawing/2014/main" id="{18E13EBD-9073-42FF-9554-BCDFA09A33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76706" y="804864"/>
              <a:ext cx="1214436" cy="1214436"/>
            </a:xfrm>
            <a:prstGeom prst="rect">
              <a:avLst/>
            </a:prstGeom>
          </p:spPr>
        </p:pic>
        <p:sp>
          <p:nvSpPr>
            <p:cNvPr id="35" name="Title 1">
              <a:extLst>
                <a:ext uri="{FF2B5EF4-FFF2-40B4-BE49-F238E27FC236}">
                  <a16:creationId xmlns:a16="http://schemas.microsoft.com/office/drawing/2014/main" id="{DA4180C1-8593-4CD5-AFE2-5DA3F0998C71}"/>
                </a:ext>
              </a:extLst>
            </p:cNvPr>
            <p:cNvSpPr txBox="1">
              <a:spLocks/>
            </p:cNvSpPr>
            <p:nvPr/>
          </p:nvSpPr>
          <p:spPr>
            <a:xfrm>
              <a:off x="3756171" y="2119313"/>
              <a:ext cx="2055506" cy="361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Segoe UI" panose="020B0502040204020203" pitchFamily="34" charset="0"/>
                  <a:cs typeface="Segoe UI" panose="020B0502040204020203" pitchFamily="34" charset="0"/>
                </a:rPr>
                <a:t>Lambda</a:t>
              </a:r>
            </a:p>
          </p:txBody>
        </p:sp>
      </p:grpSp>
      <p:grpSp>
        <p:nvGrpSpPr>
          <p:cNvPr id="41" name="Group 40">
            <a:extLst>
              <a:ext uri="{FF2B5EF4-FFF2-40B4-BE49-F238E27FC236}">
                <a16:creationId xmlns:a16="http://schemas.microsoft.com/office/drawing/2014/main" id="{CFF1168D-A2FA-47D4-8671-4C346354920F}"/>
              </a:ext>
            </a:extLst>
          </p:cNvPr>
          <p:cNvGrpSpPr/>
          <p:nvPr/>
        </p:nvGrpSpPr>
        <p:grpSpPr>
          <a:xfrm>
            <a:off x="5453973" y="2152647"/>
            <a:ext cx="1240858" cy="1662113"/>
            <a:chOff x="6096000" y="814388"/>
            <a:chExt cx="1240858" cy="1662113"/>
          </a:xfrm>
        </p:grpSpPr>
        <p:pic>
          <p:nvPicPr>
            <p:cNvPr id="22" name="Graphic 21">
              <a:extLst>
                <a:ext uri="{FF2B5EF4-FFF2-40B4-BE49-F238E27FC236}">
                  <a16:creationId xmlns:a16="http://schemas.microsoft.com/office/drawing/2014/main" id="{B20E5B33-2BB1-430D-975C-B105D55B7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814388"/>
              <a:ext cx="1240858" cy="1240858"/>
            </a:xfrm>
            <a:prstGeom prst="rect">
              <a:avLst/>
            </a:prstGeom>
          </p:spPr>
        </p:pic>
        <p:sp>
          <p:nvSpPr>
            <p:cNvPr id="39" name="Title 1">
              <a:extLst>
                <a:ext uri="{FF2B5EF4-FFF2-40B4-BE49-F238E27FC236}">
                  <a16:creationId xmlns:a16="http://schemas.microsoft.com/office/drawing/2014/main" id="{C0E0FFA1-8FB2-43E6-AAE5-B9670539CDDC}"/>
                </a:ext>
              </a:extLst>
            </p:cNvPr>
            <p:cNvSpPr txBox="1">
              <a:spLocks/>
            </p:cNvSpPr>
            <p:nvPr/>
          </p:nvSpPr>
          <p:spPr>
            <a:xfrm>
              <a:off x="6143623" y="2114551"/>
              <a:ext cx="1138238" cy="361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Segoe UI" panose="020B0502040204020203" pitchFamily="34" charset="0"/>
                  <a:cs typeface="Segoe UI" panose="020B0502040204020203" pitchFamily="34" charset="0"/>
                </a:rPr>
                <a:t>SQS</a:t>
              </a:r>
            </a:p>
          </p:txBody>
        </p:sp>
      </p:grpSp>
      <p:grpSp>
        <p:nvGrpSpPr>
          <p:cNvPr id="47" name="Group 46">
            <a:extLst>
              <a:ext uri="{FF2B5EF4-FFF2-40B4-BE49-F238E27FC236}">
                <a16:creationId xmlns:a16="http://schemas.microsoft.com/office/drawing/2014/main" id="{7874F3A3-ACAA-4E4B-82E4-B93620022915}"/>
              </a:ext>
            </a:extLst>
          </p:cNvPr>
          <p:cNvGrpSpPr/>
          <p:nvPr/>
        </p:nvGrpSpPr>
        <p:grpSpPr>
          <a:xfrm>
            <a:off x="7172431" y="2138361"/>
            <a:ext cx="1688280" cy="1652591"/>
            <a:chOff x="3545181" y="3047995"/>
            <a:chExt cx="1688280" cy="1652591"/>
          </a:xfrm>
        </p:grpSpPr>
        <p:pic>
          <p:nvPicPr>
            <p:cNvPr id="28" name="Graphic 27">
              <a:extLst>
                <a:ext uri="{FF2B5EF4-FFF2-40B4-BE49-F238E27FC236}">
                  <a16:creationId xmlns:a16="http://schemas.microsoft.com/office/drawing/2014/main" id="{43511A88-9AE8-49B9-B56A-554B3626C7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73069" y="3047995"/>
              <a:ext cx="1214437" cy="1214437"/>
            </a:xfrm>
            <a:prstGeom prst="rect">
              <a:avLst/>
            </a:prstGeom>
          </p:spPr>
        </p:pic>
        <p:sp>
          <p:nvSpPr>
            <p:cNvPr id="45" name="Title 1">
              <a:extLst>
                <a:ext uri="{FF2B5EF4-FFF2-40B4-BE49-F238E27FC236}">
                  <a16:creationId xmlns:a16="http://schemas.microsoft.com/office/drawing/2014/main" id="{067C43BB-41D7-4A46-8D09-D652CA95784C}"/>
                </a:ext>
              </a:extLst>
            </p:cNvPr>
            <p:cNvSpPr txBox="1">
              <a:spLocks/>
            </p:cNvSpPr>
            <p:nvPr/>
          </p:nvSpPr>
          <p:spPr>
            <a:xfrm>
              <a:off x="3545181" y="4338636"/>
              <a:ext cx="1688280" cy="361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Segoe UI" panose="020B0502040204020203" pitchFamily="34" charset="0"/>
                  <a:cs typeface="Segoe UI" panose="020B0502040204020203" pitchFamily="34" charset="0"/>
                </a:rPr>
                <a:t>X Ray</a:t>
              </a:r>
            </a:p>
          </p:txBody>
        </p:sp>
      </p:grpSp>
      <p:pic>
        <p:nvPicPr>
          <p:cNvPr id="3" name="Graphic 2">
            <a:extLst>
              <a:ext uri="{FF2B5EF4-FFF2-40B4-BE49-F238E27FC236}">
                <a16:creationId xmlns:a16="http://schemas.microsoft.com/office/drawing/2014/main" id="{0BAAF26D-4BFA-44B5-ADC2-E621549055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84178" y="2138361"/>
            <a:ext cx="1128713" cy="1128713"/>
          </a:xfrm>
          <a:prstGeom prst="rect">
            <a:avLst/>
          </a:prstGeom>
        </p:spPr>
      </p:pic>
      <p:sp>
        <p:nvSpPr>
          <p:cNvPr id="4" name="Title 1">
            <a:extLst>
              <a:ext uri="{FF2B5EF4-FFF2-40B4-BE49-F238E27FC236}">
                <a16:creationId xmlns:a16="http://schemas.microsoft.com/office/drawing/2014/main" id="{1BCC962D-6F4E-478B-94AA-EF429700039C}"/>
              </a:ext>
            </a:extLst>
          </p:cNvPr>
          <p:cNvSpPr txBox="1">
            <a:spLocks/>
          </p:cNvSpPr>
          <p:nvPr/>
        </p:nvSpPr>
        <p:spPr>
          <a:xfrm>
            <a:off x="9204394" y="3457571"/>
            <a:ext cx="1688280" cy="3619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Segoe UI" panose="020B0502040204020203" pitchFamily="34" charset="0"/>
                <a:cs typeface="Segoe UI" panose="020B0502040204020203" pitchFamily="34" charset="0"/>
              </a:rPr>
              <a:t>API Gateway</a:t>
            </a:r>
          </a:p>
        </p:txBody>
      </p:sp>
    </p:spTree>
    <p:extLst>
      <p:ext uri="{BB962C8B-B14F-4D97-AF65-F5344CB8AC3E}">
        <p14:creationId xmlns:p14="http://schemas.microsoft.com/office/powerpoint/2010/main" val="324428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3454402" y="1670151"/>
            <a:ext cx="7886698" cy="2965349"/>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sz="5400" dirty="0">
                <a:solidFill>
                  <a:schemeClr val="bg1"/>
                </a:solidFill>
                <a:latin typeface="Segoe UI" panose="020B0502040204020203" pitchFamily="34" charset="0"/>
                <a:cs typeface="Segoe UI" panose="020B0502040204020203" pitchFamily="34" charset="0"/>
              </a:rPr>
              <a:t>AWS Lambda have a </a:t>
            </a:r>
          </a:p>
          <a:p>
            <a:pPr algn="l">
              <a:lnSpc>
                <a:spcPct val="110000"/>
              </a:lnSpc>
            </a:pPr>
            <a:r>
              <a:rPr lang="en-US" sz="5400" dirty="0">
                <a:solidFill>
                  <a:schemeClr val="bg1"/>
                </a:solidFill>
                <a:latin typeface="Segoe UI" panose="020B0502040204020203" pitchFamily="34" charset="0"/>
                <a:cs typeface="Segoe UI" panose="020B0502040204020203" pitchFamily="34" charset="0"/>
              </a:rPr>
              <a:t>good amount of</a:t>
            </a:r>
          </a:p>
          <a:p>
            <a:pPr algn="l">
              <a:lnSpc>
                <a:spcPct val="110000"/>
              </a:lnSpc>
            </a:pPr>
            <a:r>
              <a:rPr lang="en-US" sz="6600" dirty="0">
                <a:solidFill>
                  <a:schemeClr val="accent4"/>
                </a:solidFill>
                <a:latin typeface="Segoe UI" panose="020B0502040204020203" pitchFamily="34" charset="0"/>
                <a:cs typeface="Segoe UI" panose="020B0502040204020203" pitchFamily="34" charset="0"/>
              </a:rPr>
              <a:t>Integration Points</a:t>
            </a:r>
          </a:p>
        </p:txBody>
      </p:sp>
      <p:pic>
        <p:nvPicPr>
          <p:cNvPr id="10" name="Graphic 9">
            <a:extLst>
              <a:ext uri="{FF2B5EF4-FFF2-40B4-BE49-F238E27FC236}">
                <a16:creationId xmlns:a16="http://schemas.microsoft.com/office/drawing/2014/main" id="{1899DF96-017C-4234-B539-C71A1C641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3052" y="2152751"/>
            <a:ext cx="2368449" cy="2368449"/>
          </a:xfrm>
          <a:prstGeom prst="rect">
            <a:avLst/>
          </a:prstGeom>
        </p:spPr>
      </p:pic>
    </p:spTree>
    <p:extLst>
      <p:ext uri="{BB962C8B-B14F-4D97-AF65-F5344CB8AC3E}">
        <p14:creationId xmlns:p14="http://schemas.microsoft.com/office/powerpoint/2010/main" val="2078477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276350" y="4065507"/>
            <a:ext cx="9382125" cy="16233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Tons of people are </a:t>
            </a:r>
            <a:r>
              <a:rPr lang="en-US" sz="4000" dirty="0">
                <a:solidFill>
                  <a:schemeClr val="accent4"/>
                </a:solidFill>
                <a:latin typeface="Segoe UI" panose="020B0502040204020203" pitchFamily="34" charset="0"/>
                <a:cs typeface="Segoe UI" panose="020B0502040204020203" pitchFamily="34" charset="0"/>
              </a:rPr>
              <a:t>skeptical</a:t>
            </a:r>
            <a:r>
              <a:rPr lang="en-US" sz="4000" dirty="0">
                <a:solidFill>
                  <a:schemeClr val="bg1"/>
                </a:solidFill>
                <a:latin typeface="Segoe UI" panose="020B0502040204020203" pitchFamily="34" charset="0"/>
                <a:cs typeface="Segoe UI" panose="020B0502040204020203" pitchFamily="34" charset="0"/>
              </a:rPr>
              <a:t> about</a:t>
            </a:r>
          </a:p>
          <a:p>
            <a:pPr>
              <a:lnSpc>
                <a:spcPct val="120000"/>
              </a:lnSpc>
            </a:pPr>
            <a:r>
              <a:rPr lang="en-US" sz="4000" dirty="0">
                <a:solidFill>
                  <a:schemeClr val="bg1"/>
                </a:solidFill>
                <a:latin typeface="Segoe UI" panose="020B0502040204020203" pitchFamily="34" charset="0"/>
                <a:cs typeface="Segoe UI" panose="020B0502040204020203" pitchFamily="34" charset="0"/>
              </a:rPr>
              <a:t>Lambda’s integration capabilities.</a:t>
            </a:r>
          </a:p>
        </p:txBody>
      </p:sp>
      <p:pic>
        <p:nvPicPr>
          <p:cNvPr id="3" name="Graphic 2">
            <a:extLst>
              <a:ext uri="{FF2B5EF4-FFF2-40B4-BE49-F238E27FC236}">
                <a16:creationId xmlns:a16="http://schemas.microsoft.com/office/drawing/2014/main" id="{27E48C3E-F8CD-4E09-BD77-3EBE63A223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850" y="1354218"/>
            <a:ext cx="2470150" cy="2470150"/>
          </a:xfrm>
          <a:prstGeom prst="rect">
            <a:avLst/>
          </a:prstGeom>
        </p:spPr>
      </p:pic>
      <p:pic>
        <p:nvPicPr>
          <p:cNvPr id="5" name="Graphic 4">
            <a:extLst>
              <a:ext uri="{FF2B5EF4-FFF2-40B4-BE49-F238E27FC236}">
                <a16:creationId xmlns:a16="http://schemas.microsoft.com/office/drawing/2014/main" id="{4CB83D5A-854D-4D85-879D-4C67581CC8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6900" y="428664"/>
            <a:ext cx="1481057" cy="1481057"/>
          </a:xfrm>
          <a:prstGeom prst="rect">
            <a:avLst/>
          </a:prstGeom>
        </p:spPr>
      </p:pic>
    </p:spTree>
    <p:extLst>
      <p:ext uri="{BB962C8B-B14F-4D97-AF65-F5344CB8AC3E}">
        <p14:creationId xmlns:p14="http://schemas.microsoft.com/office/powerpoint/2010/main" val="735163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076C3CDD-9C17-4769-9D7A-877A9F4B42C5}"/>
              </a:ext>
            </a:extLst>
          </p:cNvPr>
          <p:cNvGrpSpPr/>
          <p:nvPr/>
        </p:nvGrpSpPr>
        <p:grpSpPr>
          <a:xfrm>
            <a:off x="568325" y="568050"/>
            <a:ext cx="7143750" cy="1743075"/>
            <a:chOff x="2524125" y="2557462"/>
            <a:chExt cx="7143750" cy="1743075"/>
          </a:xfrm>
        </p:grpSpPr>
        <p:pic>
          <p:nvPicPr>
            <p:cNvPr id="4" name="Picture 3">
              <a:extLst>
                <a:ext uri="{FF2B5EF4-FFF2-40B4-BE49-F238E27FC236}">
                  <a16:creationId xmlns:a16="http://schemas.microsoft.com/office/drawing/2014/main" id="{D81C4464-D8B4-43E5-82A0-67C47A2FFC85}"/>
                </a:ext>
              </a:extLst>
            </p:cNvPr>
            <p:cNvPicPr>
              <a:picLocks noChangeAspect="1"/>
            </p:cNvPicPr>
            <p:nvPr/>
          </p:nvPicPr>
          <p:blipFill>
            <a:blip r:embed="rId2"/>
            <a:stretch>
              <a:fillRect/>
            </a:stretch>
          </p:blipFill>
          <p:spPr>
            <a:xfrm>
              <a:off x="2524125" y="2557462"/>
              <a:ext cx="7143750" cy="1743075"/>
            </a:xfrm>
            <a:prstGeom prst="rect">
              <a:avLst/>
            </a:prstGeom>
          </p:spPr>
        </p:pic>
        <p:sp>
          <p:nvSpPr>
            <p:cNvPr id="7" name="Rectangle 6">
              <a:extLst>
                <a:ext uri="{FF2B5EF4-FFF2-40B4-BE49-F238E27FC236}">
                  <a16:creationId xmlns:a16="http://schemas.microsoft.com/office/drawing/2014/main" id="{7F335A3A-56F7-4035-B306-DF143138B3BA}"/>
                </a:ext>
              </a:extLst>
            </p:cNvPr>
            <p:cNvSpPr/>
            <p:nvPr/>
          </p:nvSpPr>
          <p:spPr>
            <a:xfrm>
              <a:off x="2946400" y="2557462"/>
              <a:ext cx="533400" cy="495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CB9A21A-5599-42E5-80B8-EA56AD673941}"/>
                </a:ext>
              </a:extLst>
            </p:cNvPr>
            <p:cNvSpPr/>
            <p:nvPr/>
          </p:nvSpPr>
          <p:spPr>
            <a:xfrm>
              <a:off x="3479800" y="2557462"/>
              <a:ext cx="1282700" cy="2476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
            <a:extLst>
              <a:ext uri="{FF2B5EF4-FFF2-40B4-BE49-F238E27FC236}">
                <a16:creationId xmlns:a16="http://schemas.microsoft.com/office/drawing/2014/main" id="{4070CC70-B353-4211-B252-890754A5001A}"/>
              </a:ext>
            </a:extLst>
          </p:cNvPr>
          <p:cNvSpPr txBox="1">
            <a:spLocks/>
          </p:cNvSpPr>
          <p:nvPr/>
        </p:nvSpPr>
        <p:spPr>
          <a:xfrm>
            <a:off x="2339975" y="4546875"/>
            <a:ext cx="7512050" cy="16233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Back in 2016 people are bashing lambda big time</a:t>
            </a:r>
          </a:p>
        </p:txBody>
      </p:sp>
      <p:pic>
        <p:nvPicPr>
          <p:cNvPr id="16" name="Picture 15">
            <a:extLst>
              <a:ext uri="{FF2B5EF4-FFF2-40B4-BE49-F238E27FC236}">
                <a16:creationId xmlns:a16="http://schemas.microsoft.com/office/drawing/2014/main" id="{C448B540-CEC3-4C43-93FD-FF6141247283}"/>
              </a:ext>
            </a:extLst>
          </p:cNvPr>
          <p:cNvPicPr>
            <a:picLocks noChangeAspect="1"/>
          </p:cNvPicPr>
          <p:nvPr/>
        </p:nvPicPr>
        <p:blipFill>
          <a:blip r:embed="rId3"/>
          <a:stretch>
            <a:fillRect/>
          </a:stretch>
        </p:blipFill>
        <p:spPr>
          <a:xfrm>
            <a:off x="5078413" y="2879175"/>
            <a:ext cx="6249988" cy="1285519"/>
          </a:xfrm>
          <a:prstGeom prst="rect">
            <a:avLst/>
          </a:prstGeom>
        </p:spPr>
      </p:pic>
    </p:spTree>
    <p:extLst>
      <p:ext uri="{BB962C8B-B14F-4D97-AF65-F5344CB8AC3E}">
        <p14:creationId xmlns:p14="http://schemas.microsoft.com/office/powerpoint/2010/main" val="1996489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4070CC70-B353-4211-B252-890754A5001A}"/>
              </a:ext>
            </a:extLst>
          </p:cNvPr>
          <p:cNvSpPr txBox="1">
            <a:spLocks/>
          </p:cNvSpPr>
          <p:nvPr/>
        </p:nvSpPr>
        <p:spPr>
          <a:xfrm>
            <a:off x="1282701" y="1498600"/>
            <a:ext cx="9931400" cy="4318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4800" dirty="0">
                <a:solidFill>
                  <a:schemeClr val="bg1"/>
                </a:solidFill>
                <a:latin typeface="Segoe UI" panose="020B0502040204020203" pitchFamily="34" charset="0"/>
                <a:cs typeface="Segoe UI" panose="020B0502040204020203" pitchFamily="34" charset="0"/>
              </a:rPr>
              <a:t>But hey, it has been almost </a:t>
            </a:r>
          </a:p>
          <a:p>
            <a:pPr algn="l">
              <a:lnSpc>
                <a:spcPct val="120000"/>
              </a:lnSpc>
            </a:pPr>
            <a:r>
              <a:rPr lang="en-US" sz="8000" dirty="0">
                <a:solidFill>
                  <a:schemeClr val="accent4"/>
                </a:solidFill>
                <a:latin typeface="Segoe UI" panose="020B0502040204020203" pitchFamily="34" charset="0"/>
                <a:cs typeface="Segoe UI" panose="020B0502040204020203" pitchFamily="34" charset="0"/>
              </a:rPr>
              <a:t>5 years since 2016.</a:t>
            </a:r>
          </a:p>
          <a:p>
            <a:pPr algn="l">
              <a:lnSpc>
                <a:spcPct val="120000"/>
              </a:lnSpc>
            </a:pPr>
            <a:endParaRPr lang="en-US" sz="4800" dirty="0">
              <a:solidFill>
                <a:schemeClr val="bg1"/>
              </a:solidFill>
              <a:latin typeface="Segoe UI" panose="020B0502040204020203" pitchFamily="34" charset="0"/>
              <a:cs typeface="Segoe UI" panose="020B0502040204020203" pitchFamily="34" charset="0"/>
            </a:endParaRPr>
          </a:p>
          <a:p>
            <a:pPr algn="l">
              <a:lnSpc>
                <a:spcPct val="120000"/>
              </a:lnSpc>
            </a:pPr>
            <a:r>
              <a:rPr lang="en-US" sz="4400" dirty="0">
                <a:solidFill>
                  <a:schemeClr val="bg1"/>
                </a:solidFill>
                <a:latin typeface="Segoe UI" panose="020B0502040204020203" pitchFamily="34" charset="0"/>
                <a:cs typeface="Segoe UI" panose="020B0502040204020203" pitchFamily="34" charset="0"/>
              </a:rPr>
              <a:t>AWS Introduced cool integrations since</a:t>
            </a:r>
          </a:p>
        </p:txBody>
      </p:sp>
    </p:spTree>
    <p:extLst>
      <p:ext uri="{BB962C8B-B14F-4D97-AF65-F5344CB8AC3E}">
        <p14:creationId xmlns:p14="http://schemas.microsoft.com/office/powerpoint/2010/main" val="4285562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4F0EFB8-A845-458E-AD1A-23559A181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0"/>
            <a:ext cx="9702800" cy="5755622"/>
          </a:xfrm>
          <a:prstGeom prst="rect">
            <a:avLst/>
          </a:prstGeom>
        </p:spPr>
      </p:pic>
      <p:sp>
        <p:nvSpPr>
          <p:cNvPr id="14" name="TextBox 13">
            <a:extLst>
              <a:ext uri="{FF2B5EF4-FFF2-40B4-BE49-F238E27FC236}">
                <a16:creationId xmlns:a16="http://schemas.microsoft.com/office/drawing/2014/main" id="{DACB81F2-C10F-4930-8A78-0F6F57661D88}"/>
              </a:ext>
            </a:extLst>
          </p:cNvPr>
          <p:cNvSpPr txBox="1"/>
          <p:nvPr/>
        </p:nvSpPr>
        <p:spPr>
          <a:xfrm>
            <a:off x="1244600" y="5922090"/>
            <a:ext cx="9702800" cy="769441"/>
          </a:xfrm>
          <a:prstGeom prst="rect">
            <a:avLst/>
          </a:prstGeom>
          <a:noFill/>
        </p:spPr>
        <p:txBody>
          <a:bodyPr wrap="square">
            <a:spAutoFit/>
          </a:bodyPr>
          <a:lstStyle/>
          <a:p>
            <a:pPr algn="ctr"/>
            <a:r>
              <a:rPr lang="en-US" sz="4400" dirty="0">
                <a:solidFill>
                  <a:schemeClr val="bg1"/>
                </a:solidFill>
                <a:latin typeface="Segoe UI" panose="020B0502040204020203" pitchFamily="34" charset="0"/>
                <a:cs typeface="Segoe UI" panose="020B0502040204020203" pitchFamily="34" charset="0"/>
              </a:rPr>
              <a:t>Basic CQRS using Lambda</a:t>
            </a:r>
            <a:endParaRPr lang="en-US" sz="4400" dirty="0"/>
          </a:p>
        </p:txBody>
      </p:sp>
    </p:spTree>
    <p:extLst>
      <p:ext uri="{BB962C8B-B14F-4D97-AF65-F5344CB8AC3E}">
        <p14:creationId xmlns:p14="http://schemas.microsoft.com/office/powerpoint/2010/main" val="2928336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DACB81F2-C10F-4930-8A78-0F6F57661D88}"/>
              </a:ext>
            </a:extLst>
          </p:cNvPr>
          <p:cNvSpPr txBox="1"/>
          <p:nvPr/>
        </p:nvSpPr>
        <p:spPr>
          <a:xfrm>
            <a:off x="1244600" y="5922090"/>
            <a:ext cx="9702800" cy="769441"/>
          </a:xfrm>
          <a:prstGeom prst="rect">
            <a:avLst/>
          </a:prstGeom>
          <a:noFill/>
        </p:spPr>
        <p:txBody>
          <a:bodyPr wrap="square">
            <a:spAutoFit/>
          </a:bodyPr>
          <a:lstStyle/>
          <a:p>
            <a:pPr algn="ctr"/>
            <a:r>
              <a:rPr lang="en-US" sz="4400" dirty="0">
                <a:solidFill>
                  <a:schemeClr val="bg1"/>
                </a:solidFill>
                <a:latin typeface="Segoe UI" panose="020B0502040204020203" pitchFamily="34" charset="0"/>
                <a:cs typeface="Segoe UI" panose="020B0502040204020203" pitchFamily="34" charset="0"/>
              </a:rPr>
              <a:t>CQRS &amp; DynamoDB Streaming </a:t>
            </a:r>
            <a:endParaRPr lang="en-US" sz="4400" dirty="0"/>
          </a:p>
        </p:txBody>
      </p:sp>
      <p:pic>
        <p:nvPicPr>
          <p:cNvPr id="3" name="Picture 2">
            <a:extLst>
              <a:ext uri="{FF2B5EF4-FFF2-40B4-BE49-F238E27FC236}">
                <a16:creationId xmlns:a16="http://schemas.microsoft.com/office/drawing/2014/main" id="{4089D518-484B-4376-9982-A736A75EA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0"/>
            <a:ext cx="9702800" cy="5755623"/>
          </a:xfrm>
          <a:prstGeom prst="rect">
            <a:avLst/>
          </a:prstGeom>
        </p:spPr>
      </p:pic>
    </p:spTree>
    <p:extLst>
      <p:ext uri="{BB962C8B-B14F-4D97-AF65-F5344CB8AC3E}">
        <p14:creationId xmlns:p14="http://schemas.microsoft.com/office/powerpoint/2010/main" val="3450404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0E26F0CB-B6E4-4168-B879-8C21157A32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9987" y="1111250"/>
            <a:ext cx="3600532" cy="3600532"/>
          </a:xfrm>
          <a:prstGeom prst="rect">
            <a:avLst/>
          </a:prstGeom>
        </p:spPr>
      </p:pic>
      <p:sp>
        <p:nvSpPr>
          <p:cNvPr id="4" name="Title 1">
            <a:extLst>
              <a:ext uri="{FF2B5EF4-FFF2-40B4-BE49-F238E27FC236}">
                <a16:creationId xmlns:a16="http://schemas.microsoft.com/office/drawing/2014/main" id="{861C29E0-DD3C-4ED8-BE89-511166BE6565}"/>
              </a:ext>
            </a:extLst>
          </p:cNvPr>
          <p:cNvSpPr txBox="1">
            <a:spLocks/>
          </p:cNvSpPr>
          <p:nvPr/>
        </p:nvSpPr>
        <p:spPr>
          <a:xfrm>
            <a:off x="3875088" y="4905367"/>
            <a:ext cx="3600532" cy="5047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2800" dirty="0">
                <a:solidFill>
                  <a:schemeClr val="bg1"/>
                </a:solidFill>
                <a:latin typeface="Segoe UI" panose="020B0502040204020203" pitchFamily="34" charset="0"/>
                <a:cs typeface="Segoe UI" panose="020B0502040204020203" pitchFamily="34" charset="0"/>
              </a:rPr>
              <a:t>Lambda Integrations</a:t>
            </a:r>
          </a:p>
        </p:txBody>
      </p:sp>
      <p:sp>
        <p:nvSpPr>
          <p:cNvPr id="8" name="TextBox 7">
            <a:extLst>
              <a:ext uri="{FF2B5EF4-FFF2-40B4-BE49-F238E27FC236}">
                <a16:creationId xmlns:a16="http://schemas.microsoft.com/office/drawing/2014/main" id="{2762A047-08CA-4CF7-9124-515B307ACCBD}"/>
              </a:ext>
            </a:extLst>
          </p:cNvPr>
          <p:cNvSpPr txBox="1"/>
          <p:nvPr/>
        </p:nvSpPr>
        <p:spPr>
          <a:xfrm>
            <a:off x="2044700" y="5410140"/>
            <a:ext cx="8102600" cy="400110"/>
          </a:xfrm>
          <a:prstGeom prst="rect">
            <a:avLst/>
          </a:prstGeom>
          <a:noFill/>
        </p:spPr>
        <p:txBody>
          <a:bodyPr wrap="square">
            <a:spAutoFit/>
          </a:bodyPr>
          <a:lstStyle/>
          <a:p>
            <a:r>
              <a:rPr lang="en-US" sz="2000" dirty="0">
                <a:solidFill>
                  <a:schemeClr val="bg1"/>
                </a:solidFill>
                <a:hlinkClick r:id="rId4">
                  <a:extLst>
                    <a:ext uri="{A12FA001-AC4F-418D-AE19-62706E023703}">
                      <ahyp:hlinkClr xmlns:ahyp="http://schemas.microsoft.com/office/drawing/2018/hyperlinkcolor" val="tx"/>
                    </a:ext>
                  </a:extLst>
                </a:hlinkClick>
              </a:rPr>
              <a:t>https://docs.aws.amazon.com/lambda/latest/dg/lambda-services.html</a:t>
            </a:r>
            <a:endParaRPr lang="en-US" sz="2000" dirty="0">
              <a:solidFill>
                <a:schemeClr val="bg1"/>
              </a:solidFill>
            </a:endParaRPr>
          </a:p>
        </p:txBody>
      </p:sp>
    </p:spTree>
    <p:extLst>
      <p:ext uri="{BB962C8B-B14F-4D97-AF65-F5344CB8AC3E}">
        <p14:creationId xmlns:p14="http://schemas.microsoft.com/office/powerpoint/2010/main" val="447847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3543302" y="2038451"/>
            <a:ext cx="7873006" cy="2298700"/>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dirty="0">
                <a:solidFill>
                  <a:schemeClr val="bg1"/>
                </a:solidFill>
                <a:latin typeface="Segoe UI" panose="020B0502040204020203" pitchFamily="34" charset="0"/>
                <a:cs typeface="Segoe UI" panose="020B0502040204020203" pitchFamily="34" charset="0"/>
              </a:rPr>
              <a:t>Run shared code using </a:t>
            </a:r>
          </a:p>
          <a:p>
            <a:pPr algn="l">
              <a:lnSpc>
                <a:spcPct val="120000"/>
              </a:lnSpc>
            </a:pPr>
            <a:r>
              <a:rPr lang="en-US" sz="7200" dirty="0">
                <a:solidFill>
                  <a:schemeClr val="accent4"/>
                </a:solidFill>
                <a:latin typeface="Segoe UI" panose="020B0502040204020203" pitchFamily="34" charset="0"/>
                <a:cs typeface="Segoe UI" panose="020B0502040204020203" pitchFamily="34" charset="0"/>
              </a:rPr>
              <a:t>Lambda Layers</a:t>
            </a:r>
          </a:p>
        </p:txBody>
      </p:sp>
      <p:pic>
        <p:nvPicPr>
          <p:cNvPr id="4" name="Graphic 3">
            <a:extLst>
              <a:ext uri="{FF2B5EF4-FFF2-40B4-BE49-F238E27FC236}">
                <a16:creationId xmlns:a16="http://schemas.microsoft.com/office/drawing/2014/main" id="{232D0CE3-08FD-471A-971D-C405085CC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086" y="2038451"/>
            <a:ext cx="2209699" cy="2209699"/>
          </a:xfrm>
          <a:prstGeom prst="rect">
            <a:avLst/>
          </a:prstGeom>
        </p:spPr>
      </p:pic>
      <p:pic>
        <p:nvPicPr>
          <p:cNvPr id="5" name="Graphic 4">
            <a:extLst>
              <a:ext uri="{FF2B5EF4-FFF2-40B4-BE49-F238E27FC236}">
                <a16:creationId xmlns:a16="http://schemas.microsoft.com/office/drawing/2014/main" id="{42F95B6C-5F21-4277-8859-6EF507A80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1713" y="2374879"/>
            <a:ext cx="639158" cy="654071"/>
          </a:xfrm>
          <a:prstGeom prst="rect">
            <a:avLst/>
          </a:prstGeom>
        </p:spPr>
      </p:pic>
    </p:spTree>
    <p:extLst>
      <p:ext uri="{BB962C8B-B14F-4D97-AF65-F5344CB8AC3E}">
        <p14:creationId xmlns:p14="http://schemas.microsoft.com/office/powerpoint/2010/main" val="8331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1331909" y="4091475"/>
            <a:ext cx="1831596" cy="836801"/>
          </a:xfrm>
        </p:spPr>
        <p:txBody>
          <a:bodyPr>
            <a:normAutofit/>
          </a:bodyPr>
          <a:lstStyle/>
          <a:p>
            <a:pPr algn="l"/>
            <a:r>
              <a:rPr lang="en-US" sz="4000" dirty="0">
                <a:solidFill>
                  <a:schemeClr val="bg1"/>
                </a:solidFill>
                <a:latin typeface="Segoe UI" panose="020B0502040204020203" pitchFamily="34" charset="0"/>
                <a:cs typeface="Segoe UI" panose="020B0502040204020203" pitchFamily="34" charset="0"/>
              </a:rPr>
              <a:t>BASICS</a:t>
            </a:r>
          </a:p>
        </p:txBody>
      </p:sp>
      <p:sp>
        <p:nvSpPr>
          <p:cNvPr id="10" name="Title 1">
            <a:extLst>
              <a:ext uri="{FF2B5EF4-FFF2-40B4-BE49-F238E27FC236}">
                <a16:creationId xmlns:a16="http://schemas.microsoft.com/office/drawing/2014/main" id="{285AE195-A719-4D32-A83D-99256AA70305}"/>
              </a:ext>
            </a:extLst>
          </p:cNvPr>
          <p:cNvSpPr txBox="1">
            <a:spLocks/>
          </p:cNvSpPr>
          <p:nvPr/>
        </p:nvSpPr>
        <p:spPr>
          <a:xfrm>
            <a:off x="4225411" y="4099864"/>
            <a:ext cx="3591887" cy="836801"/>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chemeClr val="bg1"/>
                </a:solidFill>
                <a:latin typeface="Segoe UI" panose="020B0502040204020203" pitchFamily="34" charset="0"/>
                <a:cs typeface="Segoe UI" panose="020B0502040204020203" pitchFamily="34" charset="0"/>
              </a:rPr>
              <a:t>INTEGRATIONS</a:t>
            </a:r>
          </a:p>
        </p:txBody>
      </p:sp>
      <p:sp>
        <p:nvSpPr>
          <p:cNvPr id="11" name="Title 1">
            <a:extLst>
              <a:ext uri="{FF2B5EF4-FFF2-40B4-BE49-F238E27FC236}">
                <a16:creationId xmlns:a16="http://schemas.microsoft.com/office/drawing/2014/main" id="{D4483D77-1430-448E-80A5-BE9AB2FE2E27}"/>
              </a:ext>
            </a:extLst>
          </p:cNvPr>
          <p:cNvSpPr txBox="1">
            <a:spLocks/>
          </p:cNvSpPr>
          <p:nvPr/>
        </p:nvSpPr>
        <p:spPr>
          <a:xfrm>
            <a:off x="8879204" y="4132093"/>
            <a:ext cx="2341983" cy="836801"/>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CAUTION</a:t>
            </a:r>
            <a:endParaRPr lang="en-US" sz="4000"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13" name="Graphic 12">
            <a:extLst>
              <a:ext uri="{FF2B5EF4-FFF2-40B4-BE49-F238E27FC236}">
                <a16:creationId xmlns:a16="http://schemas.microsoft.com/office/drawing/2014/main" id="{96181B59-BF73-49B3-B68F-02A01BEB6D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8615" y="2273431"/>
            <a:ext cx="1643159" cy="1643159"/>
          </a:xfrm>
          <a:prstGeom prst="rect">
            <a:avLst/>
          </a:prstGeom>
        </p:spPr>
      </p:pic>
      <p:pic>
        <p:nvPicPr>
          <p:cNvPr id="15" name="Graphic 14">
            <a:extLst>
              <a:ext uri="{FF2B5EF4-FFF2-40B4-BE49-F238E27FC236}">
                <a16:creationId xmlns:a16="http://schemas.microsoft.com/office/drawing/2014/main" id="{FF5CF01A-DD5C-400F-9BFD-29FC9BF08B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909" y="2273431"/>
            <a:ext cx="1643159" cy="1643159"/>
          </a:xfrm>
          <a:prstGeom prst="rect">
            <a:avLst/>
          </a:prstGeom>
        </p:spPr>
      </p:pic>
      <p:pic>
        <p:nvPicPr>
          <p:cNvPr id="19" name="Graphic 18">
            <a:extLst>
              <a:ext uri="{FF2B5EF4-FFF2-40B4-BE49-F238E27FC236}">
                <a16:creationId xmlns:a16="http://schemas.microsoft.com/office/drawing/2014/main" id="{EA1D6B51-0AF3-4C1C-B93F-EE414D54ED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02458" y="1880861"/>
            <a:ext cx="2035729" cy="2035729"/>
          </a:xfrm>
          <a:prstGeom prst="rect">
            <a:avLst/>
          </a:prstGeom>
        </p:spPr>
      </p:pic>
    </p:spTree>
    <p:extLst>
      <p:ext uri="{BB962C8B-B14F-4D97-AF65-F5344CB8AC3E}">
        <p14:creationId xmlns:p14="http://schemas.microsoft.com/office/powerpoint/2010/main" val="1548684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276350" y="4065507"/>
            <a:ext cx="9563100" cy="16233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Lambda-based APIs require each endpoint to be packaged in isolation</a:t>
            </a:r>
          </a:p>
        </p:txBody>
      </p:sp>
      <p:pic>
        <p:nvPicPr>
          <p:cNvPr id="3" name="Graphic 2">
            <a:extLst>
              <a:ext uri="{FF2B5EF4-FFF2-40B4-BE49-F238E27FC236}">
                <a16:creationId xmlns:a16="http://schemas.microsoft.com/office/drawing/2014/main" id="{B78D3BB4-4E6F-4DB0-A4D9-12AB4D994B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0925" y="1604152"/>
            <a:ext cx="2171700" cy="2222373"/>
          </a:xfrm>
          <a:prstGeom prst="rect">
            <a:avLst/>
          </a:prstGeom>
        </p:spPr>
      </p:pic>
      <p:pic>
        <p:nvPicPr>
          <p:cNvPr id="9" name="Graphic 8">
            <a:extLst>
              <a:ext uri="{FF2B5EF4-FFF2-40B4-BE49-F238E27FC236}">
                <a16:creationId xmlns:a16="http://schemas.microsoft.com/office/drawing/2014/main" id="{CCBB6AC3-260A-434A-A897-485C2E66A1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9377" y="1517141"/>
            <a:ext cx="2428875" cy="2428875"/>
          </a:xfrm>
          <a:prstGeom prst="rect">
            <a:avLst/>
          </a:prstGeom>
        </p:spPr>
      </p:pic>
    </p:spTree>
    <p:extLst>
      <p:ext uri="{BB962C8B-B14F-4D97-AF65-F5344CB8AC3E}">
        <p14:creationId xmlns:p14="http://schemas.microsoft.com/office/powerpoint/2010/main" val="363223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4029075" y="1862016"/>
            <a:ext cx="7153275" cy="19408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4800" dirty="0">
                <a:solidFill>
                  <a:schemeClr val="bg1"/>
                </a:solidFill>
                <a:latin typeface="Segoe UI" panose="020B0502040204020203" pitchFamily="34" charset="0"/>
                <a:cs typeface="Segoe UI" panose="020B0502040204020203" pitchFamily="34" charset="0"/>
              </a:rPr>
              <a:t>Which often leads to </a:t>
            </a:r>
          </a:p>
          <a:p>
            <a:pPr algn="l">
              <a:lnSpc>
                <a:spcPct val="120000"/>
              </a:lnSpc>
            </a:pPr>
            <a:r>
              <a:rPr lang="en-US" dirty="0">
                <a:solidFill>
                  <a:schemeClr val="accent4"/>
                </a:solidFill>
                <a:latin typeface="Segoe UI" panose="020B0502040204020203" pitchFamily="34" charset="0"/>
                <a:cs typeface="Segoe UI" panose="020B0502040204020203" pitchFamily="34" charset="0"/>
              </a:rPr>
              <a:t>CODE DUPLICATION</a:t>
            </a:r>
          </a:p>
        </p:txBody>
      </p:sp>
      <p:pic>
        <p:nvPicPr>
          <p:cNvPr id="4" name="Graphic 3">
            <a:extLst>
              <a:ext uri="{FF2B5EF4-FFF2-40B4-BE49-F238E27FC236}">
                <a16:creationId xmlns:a16="http://schemas.microsoft.com/office/drawing/2014/main" id="{B64AF54D-4ECA-47C5-8038-3337BDB57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9650" y="1862016"/>
            <a:ext cx="2447925" cy="2447925"/>
          </a:xfrm>
          <a:prstGeom prst="rect">
            <a:avLst/>
          </a:prstGeom>
        </p:spPr>
      </p:pic>
    </p:spTree>
    <p:extLst>
      <p:ext uri="{BB962C8B-B14F-4D97-AF65-F5344CB8AC3E}">
        <p14:creationId xmlns:p14="http://schemas.microsoft.com/office/powerpoint/2010/main" val="256170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3FCBAD1D-C6F1-4596-8C4C-87E8B05540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62300" y="1247775"/>
            <a:ext cx="2181225" cy="2181225"/>
          </a:xfrm>
          <a:prstGeom prst="rect">
            <a:avLst/>
          </a:prstGeom>
        </p:spPr>
      </p:pic>
      <p:pic>
        <p:nvPicPr>
          <p:cNvPr id="7" name="Graphic 6">
            <a:extLst>
              <a:ext uri="{FF2B5EF4-FFF2-40B4-BE49-F238E27FC236}">
                <a16:creationId xmlns:a16="http://schemas.microsoft.com/office/drawing/2014/main" id="{41024087-ED77-4855-9440-ECCCA6778F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8477" y="1234559"/>
            <a:ext cx="2181225" cy="2181225"/>
          </a:xfrm>
          <a:prstGeom prst="rect">
            <a:avLst/>
          </a:prstGeom>
        </p:spPr>
      </p:pic>
      <p:sp>
        <p:nvSpPr>
          <p:cNvPr id="10" name="TextBox 9">
            <a:extLst>
              <a:ext uri="{FF2B5EF4-FFF2-40B4-BE49-F238E27FC236}">
                <a16:creationId xmlns:a16="http://schemas.microsoft.com/office/drawing/2014/main" id="{FFDF8689-1BDB-4093-8CA7-FEEB2E3D353A}"/>
              </a:ext>
            </a:extLst>
          </p:cNvPr>
          <p:cNvSpPr txBox="1"/>
          <p:nvPr/>
        </p:nvSpPr>
        <p:spPr>
          <a:xfrm>
            <a:off x="2495549" y="3615809"/>
            <a:ext cx="2943225"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Shared Code</a:t>
            </a:r>
            <a:endParaRPr lang="en-US" sz="3600" dirty="0"/>
          </a:p>
        </p:txBody>
      </p:sp>
      <p:sp>
        <p:nvSpPr>
          <p:cNvPr id="11" name="TextBox 10">
            <a:extLst>
              <a:ext uri="{FF2B5EF4-FFF2-40B4-BE49-F238E27FC236}">
                <a16:creationId xmlns:a16="http://schemas.microsoft.com/office/drawing/2014/main" id="{31AF2047-1225-4308-8D96-86E2F27D4921}"/>
              </a:ext>
            </a:extLst>
          </p:cNvPr>
          <p:cNvSpPr txBox="1"/>
          <p:nvPr/>
        </p:nvSpPr>
        <p:spPr>
          <a:xfrm>
            <a:off x="6386510" y="3613576"/>
            <a:ext cx="3095626" cy="646331"/>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Dependencies</a:t>
            </a:r>
            <a:endParaRPr lang="en-US" sz="3600" dirty="0"/>
          </a:p>
        </p:txBody>
      </p:sp>
      <p:sp>
        <p:nvSpPr>
          <p:cNvPr id="9" name="Title 1">
            <a:extLst>
              <a:ext uri="{FF2B5EF4-FFF2-40B4-BE49-F238E27FC236}">
                <a16:creationId xmlns:a16="http://schemas.microsoft.com/office/drawing/2014/main" id="{604661E3-697F-488B-BA2D-4784A4F04397}"/>
              </a:ext>
            </a:extLst>
          </p:cNvPr>
          <p:cNvSpPr txBox="1">
            <a:spLocks/>
          </p:cNvSpPr>
          <p:nvPr/>
        </p:nvSpPr>
        <p:spPr>
          <a:xfrm>
            <a:off x="2376487" y="4800599"/>
            <a:ext cx="7439025" cy="10073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dirty="0">
                <a:solidFill>
                  <a:schemeClr val="accent4"/>
                </a:solidFill>
                <a:latin typeface="Segoe UI" panose="020B0502040204020203" pitchFamily="34" charset="0"/>
                <a:cs typeface="Segoe UI" panose="020B0502040204020203" pitchFamily="34" charset="0"/>
              </a:rPr>
              <a:t>Notorious Duplicates</a:t>
            </a:r>
          </a:p>
        </p:txBody>
      </p:sp>
    </p:spTree>
    <p:extLst>
      <p:ext uri="{BB962C8B-B14F-4D97-AF65-F5344CB8AC3E}">
        <p14:creationId xmlns:p14="http://schemas.microsoft.com/office/powerpoint/2010/main" val="2100141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FDF8689-1BDB-4093-8CA7-FEEB2E3D353A}"/>
              </a:ext>
            </a:extLst>
          </p:cNvPr>
          <p:cNvSpPr txBox="1"/>
          <p:nvPr/>
        </p:nvSpPr>
        <p:spPr>
          <a:xfrm>
            <a:off x="3733799" y="2374879"/>
            <a:ext cx="6667501" cy="1631216"/>
          </a:xfrm>
          <a:prstGeom prst="rect">
            <a:avLst/>
          </a:prstGeom>
          <a:noFill/>
        </p:spPr>
        <p:txBody>
          <a:bodyPr wrap="square">
            <a:spAutoFit/>
          </a:bodyPr>
          <a:lstStyle/>
          <a:p>
            <a:r>
              <a:rPr lang="en-US" sz="4000" dirty="0">
                <a:solidFill>
                  <a:schemeClr val="bg1"/>
                </a:solidFill>
                <a:latin typeface="Segoe UI" panose="020B0502040204020203" pitchFamily="34" charset="0"/>
                <a:cs typeface="Segoe UI" panose="020B0502040204020203" pitchFamily="34" charset="0"/>
              </a:rPr>
              <a:t>To solve duplication issue:</a:t>
            </a:r>
          </a:p>
          <a:p>
            <a:r>
              <a:rPr lang="en-US" sz="6000" dirty="0">
                <a:solidFill>
                  <a:schemeClr val="accent4"/>
                </a:solidFill>
                <a:latin typeface="Segoe UI" panose="020B0502040204020203" pitchFamily="34" charset="0"/>
                <a:cs typeface="Segoe UI" panose="020B0502040204020203" pitchFamily="34" charset="0"/>
              </a:rPr>
              <a:t>Use Lambda Layers</a:t>
            </a:r>
            <a:endParaRPr lang="en-US" sz="6000" dirty="0">
              <a:solidFill>
                <a:schemeClr val="accent4"/>
              </a:solidFill>
            </a:endParaRPr>
          </a:p>
        </p:txBody>
      </p:sp>
      <p:pic>
        <p:nvPicPr>
          <p:cNvPr id="17" name="Graphic 16">
            <a:extLst>
              <a:ext uri="{FF2B5EF4-FFF2-40B4-BE49-F238E27FC236}">
                <a16:creationId xmlns:a16="http://schemas.microsoft.com/office/drawing/2014/main" id="{0D66C8E1-2235-4A0D-AB07-3BD0374857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586" y="2171801"/>
            <a:ext cx="2209699" cy="2209699"/>
          </a:xfrm>
          <a:prstGeom prst="rect">
            <a:avLst/>
          </a:prstGeom>
        </p:spPr>
      </p:pic>
      <p:pic>
        <p:nvPicPr>
          <p:cNvPr id="19" name="Graphic 18">
            <a:extLst>
              <a:ext uri="{FF2B5EF4-FFF2-40B4-BE49-F238E27FC236}">
                <a16:creationId xmlns:a16="http://schemas.microsoft.com/office/drawing/2014/main" id="{F4E4D674-E2AE-4520-9FED-1FC30ACD64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2213" y="2508229"/>
            <a:ext cx="639158" cy="654071"/>
          </a:xfrm>
          <a:prstGeom prst="rect">
            <a:avLst/>
          </a:prstGeom>
        </p:spPr>
      </p:pic>
    </p:spTree>
    <p:extLst>
      <p:ext uri="{BB962C8B-B14F-4D97-AF65-F5344CB8AC3E}">
        <p14:creationId xmlns:p14="http://schemas.microsoft.com/office/powerpoint/2010/main" val="3480027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FDF8689-1BDB-4093-8CA7-FEEB2E3D353A}"/>
              </a:ext>
            </a:extLst>
          </p:cNvPr>
          <p:cNvSpPr txBox="1"/>
          <p:nvPr/>
        </p:nvSpPr>
        <p:spPr>
          <a:xfrm>
            <a:off x="4614861" y="5331044"/>
            <a:ext cx="2962276" cy="1015663"/>
          </a:xfrm>
          <a:prstGeom prst="rect">
            <a:avLst/>
          </a:prstGeom>
          <a:noFill/>
        </p:spPr>
        <p:txBody>
          <a:bodyPr wrap="square">
            <a:spAutoFit/>
          </a:bodyPr>
          <a:lstStyle/>
          <a:p>
            <a:r>
              <a:rPr lang="en-US" sz="6000" dirty="0">
                <a:solidFill>
                  <a:schemeClr val="accent4"/>
                </a:solidFill>
                <a:latin typeface="Segoe UI" panose="020B0502040204020203" pitchFamily="34" charset="0"/>
                <a:cs typeface="Segoe UI" panose="020B0502040204020203" pitchFamily="34" charset="0"/>
              </a:rPr>
              <a:t>Benefits</a:t>
            </a:r>
            <a:endParaRPr lang="en-US" sz="6000" dirty="0">
              <a:solidFill>
                <a:schemeClr val="accent4"/>
              </a:solidFill>
            </a:endParaRPr>
          </a:p>
        </p:txBody>
      </p:sp>
      <p:pic>
        <p:nvPicPr>
          <p:cNvPr id="17" name="Graphic 16">
            <a:extLst>
              <a:ext uri="{FF2B5EF4-FFF2-40B4-BE49-F238E27FC236}">
                <a16:creationId xmlns:a16="http://schemas.microsoft.com/office/drawing/2014/main" id="{0D66C8E1-2235-4A0D-AB07-3BD0374857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7661" y="1305026"/>
            <a:ext cx="2209699" cy="2209699"/>
          </a:xfrm>
          <a:prstGeom prst="rect">
            <a:avLst/>
          </a:prstGeom>
        </p:spPr>
      </p:pic>
      <p:pic>
        <p:nvPicPr>
          <p:cNvPr id="19" name="Graphic 18">
            <a:extLst>
              <a:ext uri="{FF2B5EF4-FFF2-40B4-BE49-F238E27FC236}">
                <a16:creationId xmlns:a16="http://schemas.microsoft.com/office/drawing/2014/main" id="{F4E4D674-E2AE-4520-9FED-1FC30ACD64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1288" y="1641454"/>
            <a:ext cx="639158" cy="654071"/>
          </a:xfrm>
          <a:prstGeom prst="rect">
            <a:avLst/>
          </a:prstGeom>
        </p:spPr>
      </p:pic>
      <p:pic>
        <p:nvPicPr>
          <p:cNvPr id="3" name="Graphic 2">
            <a:extLst>
              <a:ext uri="{FF2B5EF4-FFF2-40B4-BE49-F238E27FC236}">
                <a16:creationId xmlns:a16="http://schemas.microsoft.com/office/drawing/2014/main" id="{122A4AE7-5F0F-4FD5-8126-F22B9E27F7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8725" y="1238250"/>
            <a:ext cx="2114550" cy="2114550"/>
          </a:xfrm>
          <a:prstGeom prst="rect">
            <a:avLst/>
          </a:prstGeom>
        </p:spPr>
      </p:pic>
      <p:pic>
        <p:nvPicPr>
          <p:cNvPr id="8" name="Graphic 7">
            <a:extLst>
              <a:ext uri="{FF2B5EF4-FFF2-40B4-BE49-F238E27FC236}">
                <a16:creationId xmlns:a16="http://schemas.microsoft.com/office/drawing/2014/main" id="{AABCCC7B-4F66-456D-842C-3B85B94BE7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7939" y="1352470"/>
            <a:ext cx="1943100" cy="1943100"/>
          </a:xfrm>
          <a:prstGeom prst="rect">
            <a:avLst/>
          </a:prstGeom>
        </p:spPr>
      </p:pic>
      <p:sp>
        <p:nvSpPr>
          <p:cNvPr id="9" name="TextBox 8">
            <a:extLst>
              <a:ext uri="{FF2B5EF4-FFF2-40B4-BE49-F238E27FC236}">
                <a16:creationId xmlns:a16="http://schemas.microsoft.com/office/drawing/2014/main" id="{DB84D412-F69D-43D6-9B1E-EDC47709B4F5}"/>
              </a:ext>
            </a:extLst>
          </p:cNvPr>
          <p:cNvSpPr txBox="1"/>
          <p:nvPr/>
        </p:nvSpPr>
        <p:spPr>
          <a:xfrm>
            <a:off x="644358" y="3619422"/>
            <a:ext cx="3396303" cy="1200329"/>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Centralized Dependencies</a:t>
            </a:r>
            <a:endParaRPr lang="en-US" sz="3600" dirty="0"/>
          </a:p>
        </p:txBody>
      </p:sp>
      <p:sp>
        <p:nvSpPr>
          <p:cNvPr id="14" name="TextBox 13">
            <a:extLst>
              <a:ext uri="{FF2B5EF4-FFF2-40B4-BE49-F238E27FC236}">
                <a16:creationId xmlns:a16="http://schemas.microsoft.com/office/drawing/2014/main" id="{6BBB816C-3497-426B-B762-D7BDF22CA55F}"/>
              </a:ext>
            </a:extLst>
          </p:cNvPr>
          <p:cNvSpPr txBox="1"/>
          <p:nvPr/>
        </p:nvSpPr>
        <p:spPr>
          <a:xfrm>
            <a:off x="4397848" y="3619422"/>
            <a:ext cx="3396303" cy="1200329"/>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Easier Code Updates</a:t>
            </a:r>
            <a:endParaRPr lang="en-US" sz="3600" dirty="0"/>
          </a:p>
        </p:txBody>
      </p:sp>
      <p:sp>
        <p:nvSpPr>
          <p:cNvPr id="15" name="TextBox 14">
            <a:extLst>
              <a:ext uri="{FF2B5EF4-FFF2-40B4-BE49-F238E27FC236}">
                <a16:creationId xmlns:a16="http://schemas.microsoft.com/office/drawing/2014/main" id="{06D4FD84-6562-49F2-AA58-605E9591B7B9}"/>
              </a:ext>
            </a:extLst>
          </p:cNvPr>
          <p:cNvSpPr txBox="1"/>
          <p:nvPr/>
        </p:nvSpPr>
        <p:spPr>
          <a:xfrm>
            <a:off x="8151339" y="3619422"/>
            <a:ext cx="3396303" cy="1200329"/>
          </a:xfrm>
          <a:prstGeom prst="rect">
            <a:avLst/>
          </a:prstGeom>
          <a:noFill/>
        </p:spPr>
        <p:txBody>
          <a:bodyPr wrap="square">
            <a:spAutoFit/>
          </a:bodyPr>
          <a:lstStyle/>
          <a:p>
            <a:pPr algn="ctr"/>
            <a:r>
              <a:rPr lang="en-US" sz="3600" dirty="0">
                <a:solidFill>
                  <a:schemeClr val="bg1"/>
                </a:solidFill>
                <a:latin typeface="Segoe UI" panose="020B0502040204020203" pitchFamily="34" charset="0"/>
                <a:cs typeface="Segoe UI" panose="020B0502040204020203" pitchFamily="34" charset="0"/>
              </a:rPr>
              <a:t>Smaller Deployments</a:t>
            </a:r>
          </a:p>
        </p:txBody>
      </p:sp>
    </p:spTree>
    <p:extLst>
      <p:ext uri="{BB962C8B-B14F-4D97-AF65-F5344CB8AC3E}">
        <p14:creationId xmlns:p14="http://schemas.microsoft.com/office/powerpoint/2010/main" val="91016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FDF8689-1BDB-4093-8CA7-FEEB2E3D353A}"/>
              </a:ext>
            </a:extLst>
          </p:cNvPr>
          <p:cNvSpPr txBox="1"/>
          <p:nvPr/>
        </p:nvSpPr>
        <p:spPr>
          <a:xfrm>
            <a:off x="5560217" y="1634743"/>
            <a:ext cx="6319839" cy="2862322"/>
          </a:xfrm>
          <a:prstGeom prst="rect">
            <a:avLst/>
          </a:prstGeom>
          <a:noFill/>
        </p:spPr>
        <p:txBody>
          <a:bodyPr wrap="square">
            <a:spAutoFit/>
          </a:bodyPr>
          <a:lstStyle/>
          <a:p>
            <a:r>
              <a:rPr lang="en-US" sz="6600" dirty="0">
                <a:solidFill>
                  <a:schemeClr val="bg1"/>
                </a:solidFill>
                <a:latin typeface="Segoe UI" panose="020B0502040204020203" pitchFamily="34" charset="0"/>
                <a:cs typeface="Segoe UI" panose="020B0502040204020203" pitchFamily="34" charset="0"/>
              </a:rPr>
              <a:t>Sample API </a:t>
            </a:r>
          </a:p>
          <a:p>
            <a:r>
              <a:rPr lang="en-US" sz="4800" dirty="0">
                <a:solidFill>
                  <a:schemeClr val="bg1"/>
                </a:solidFill>
                <a:latin typeface="Segoe UI" panose="020B0502040204020203" pitchFamily="34" charset="0"/>
                <a:cs typeface="Segoe UI" panose="020B0502040204020203" pitchFamily="34" charset="0"/>
              </a:rPr>
              <a:t>Implementation using </a:t>
            </a:r>
            <a:r>
              <a:rPr lang="en-US" sz="6600" dirty="0">
                <a:solidFill>
                  <a:schemeClr val="accent4"/>
                </a:solidFill>
                <a:latin typeface="Segoe UI" panose="020B0502040204020203" pitchFamily="34" charset="0"/>
                <a:cs typeface="Segoe UI" panose="020B0502040204020203" pitchFamily="34" charset="0"/>
              </a:rPr>
              <a:t>Lambda Layers</a:t>
            </a:r>
            <a:endParaRPr lang="en-US" sz="7200" dirty="0">
              <a:solidFill>
                <a:schemeClr val="accent4"/>
              </a:solidFill>
            </a:endParaRPr>
          </a:p>
        </p:txBody>
      </p:sp>
      <p:pic>
        <p:nvPicPr>
          <p:cNvPr id="3" name="Graphic 2">
            <a:extLst>
              <a:ext uri="{FF2B5EF4-FFF2-40B4-BE49-F238E27FC236}">
                <a16:creationId xmlns:a16="http://schemas.microsoft.com/office/drawing/2014/main" id="{19F3D6C1-414B-4371-916A-53AC566146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049" y="739959"/>
            <a:ext cx="4467225" cy="4467225"/>
          </a:xfrm>
          <a:prstGeom prst="rect">
            <a:avLst/>
          </a:prstGeom>
        </p:spPr>
      </p:pic>
    </p:spTree>
    <p:extLst>
      <p:ext uri="{BB962C8B-B14F-4D97-AF65-F5344CB8AC3E}">
        <p14:creationId xmlns:p14="http://schemas.microsoft.com/office/powerpoint/2010/main" val="1513722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3343275" y="1492945"/>
            <a:ext cx="8455025" cy="2952055"/>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dirty="0">
                <a:solidFill>
                  <a:schemeClr val="bg1"/>
                </a:solidFill>
                <a:latin typeface="Segoe UI" panose="020B0502040204020203" pitchFamily="34" charset="0"/>
                <a:cs typeface="Segoe UI" panose="020B0502040204020203" pitchFamily="34" charset="0"/>
              </a:rPr>
              <a:t> Integrating vs Infusing</a:t>
            </a:r>
          </a:p>
          <a:p>
            <a:pPr algn="l">
              <a:lnSpc>
                <a:spcPct val="110000"/>
              </a:lnSpc>
            </a:pPr>
            <a:r>
              <a:rPr lang="en-US" dirty="0">
                <a:solidFill>
                  <a:schemeClr val="bg1"/>
                </a:solidFill>
                <a:latin typeface="Segoe UI" panose="020B0502040204020203" pitchFamily="34" charset="0"/>
                <a:cs typeface="Segoe UI" panose="020B0502040204020203" pitchFamily="34" charset="0"/>
              </a:rPr>
              <a:t> </a:t>
            </a:r>
            <a:r>
              <a:rPr lang="en-US" dirty="0">
                <a:solidFill>
                  <a:schemeClr val="accent4"/>
                </a:solidFill>
                <a:latin typeface="Segoe UI" panose="020B0502040204020203" pitchFamily="34" charset="0"/>
                <a:cs typeface="Segoe UI" panose="020B0502040204020203" pitchFamily="34" charset="0"/>
              </a:rPr>
              <a:t>Artificial Intelligence </a:t>
            </a:r>
            <a:r>
              <a:rPr lang="en-US" dirty="0">
                <a:solidFill>
                  <a:schemeClr val="bg1"/>
                </a:solidFill>
                <a:latin typeface="Segoe UI" panose="020B0502040204020203" pitchFamily="34" charset="0"/>
                <a:cs typeface="Segoe UI" panose="020B0502040204020203" pitchFamily="34" charset="0"/>
              </a:rPr>
              <a:t>in</a:t>
            </a:r>
          </a:p>
          <a:p>
            <a:pPr algn="l">
              <a:lnSpc>
                <a:spcPct val="110000"/>
              </a:lnSpc>
            </a:pPr>
            <a:r>
              <a:rPr lang="en-US" dirty="0">
                <a:solidFill>
                  <a:schemeClr val="bg1"/>
                </a:solidFill>
                <a:latin typeface="Segoe UI" panose="020B0502040204020203" pitchFamily="34" charset="0"/>
                <a:cs typeface="Segoe UI" panose="020B0502040204020203" pitchFamily="34" charset="0"/>
              </a:rPr>
              <a:t> your APIS</a:t>
            </a:r>
          </a:p>
        </p:txBody>
      </p:sp>
      <p:pic>
        <p:nvPicPr>
          <p:cNvPr id="4" name="Graphic 3">
            <a:extLst>
              <a:ext uri="{FF2B5EF4-FFF2-40B4-BE49-F238E27FC236}">
                <a16:creationId xmlns:a16="http://schemas.microsoft.com/office/drawing/2014/main" id="{0DEC683D-8960-43CB-98F1-04960E5A45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138" y="1635472"/>
            <a:ext cx="2667000" cy="2667000"/>
          </a:xfrm>
          <a:prstGeom prst="rect">
            <a:avLst/>
          </a:prstGeom>
        </p:spPr>
      </p:pic>
    </p:spTree>
    <p:extLst>
      <p:ext uri="{BB962C8B-B14F-4D97-AF65-F5344CB8AC3E}">
        <p14:creationId xmlns:p14="http://schemas.microsoft.com/office/powerpoint/2010/main" val="51361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276350" y="4065506"/>
            <a:ext cx="9563100" cy="2462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Digital Transformation have recently gained tons of traction and AI is riding this wave</a:t>
            </a:r>
          </a:p>
        </p:txBody>
      </p:sp>
      <p:pic>
        <p:nvPicPr>
          <p:cNvPr id="2" name="Graphic 1">
            <a:extLst>
              <a:ext uri="{FF2B5EF4-FFF2-40B4-BE49-F238E27FC236}">
                <a16:creationId xmlns:a16="http://schemas.microsoft.com/office/drawing/2014/main" id="{599E56A4-6F00-4BA1-9E67-226F9A9694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3400" y="699293"/>
            <a:ext cx="3238500" cy="3238500"/>
          </a:xfrm>
          <a:prstGeom prst="rect">
            <a:avLst/>
          </a:prstGeom>
        </p:spPr>
      </p:pic>
    </p:spTree>
    <p:extLst>
      <p:ext uri="{BB962C8B-B14F-4D97-AF65-F5344CB8AC3E}">
        <p14:creationId xmlns:p14="http://schemas.microsoft.com/office/powerpoint/2010/main" val="344282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276350" y="4800600"/>
            <a:ext cx="9563100" cy="17271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Lucky for us, we can either </a:t>
            </a:r>
            <a:r>
              <a:rPr lang="en-US" sz="4000" dirty="0">
                <a:solidFill>
                  <a:schemeClr val="accent4"/>
                </a:solidFill>
                <a:latin typeface="Segoe UI" panose="020B0502040204020203" pitchFamily="34" charset="0"/>
                <a:cs typeface="Segoe UI" panose="020B0502040204020203" pitchFamily="34" charset="0"/>
              </a:rPr>
              <a:t>infuse</a:t>
            </a:r>
            <a:r>
              <a:rPr lang="en-US" sz="4000" dirty="0">
                <a:solidFill>
                  <a:schemeClr val="bg1"/>
                </a:solidFill>
                <a:latin typeface="Segoe UI" panose="020B0502040204020203" pitchFamily="34" charset="0"/>
                <a:cs typeface="Segoe UI" panose="020B0502040204020203" pitchFamily="34" charset="0"/>
              </a:rPr>
              <a:t> or </a:t>
            </a:r>
            <a:r>
              <a:rPr lang="en-US" sz="4000" dirty="0">
                <a:solidFill>
                  <a:schemeClr val="accent4"/>
                </a:solidFill>
                <a:latin typeface="Segoe UI" panose="020B0502040204020203" pitchFamily="34" charset="0"/>
                <a:cs typeface="Segoe UI" panose="020B0502040204020203" pitchFamily="34" charset="0"/>
              </a:rPr>
              <a:t>integrate</a:t>
            </a:r>
            <a:r>
              <a:rPr lang="en-US" sz="4000" dirty="0">
                <a:solidFill>
                  <a:schemeClr val="bg1"/>
                </a:solidFill>
                <a:latin typeface="Segoe UI" panose="020B0502040204020203" pitchFamily="34" charset="0"/>
                <a:cs typeface="Segoe UI" panose="020B0502040204020203" pitchFamily="34" charset="0"/>
              </a:rPr>
              <a:t> AI Models to Lambda APIs</a:t>
            </a:r>
          </a:p>
        </p:txBody>
      </p:sp>
      <p:pic>
        <p:nvPicPr>
          <p:cNvPr id="8" name="Graphic 7">
            <a:extLst>
              <a:ext uri="{FF2B5EF4-FFF2-40B4-BE49-F238E27FC236}">
                <a16:creationId xmlns:a16="http://schemas.microsoft.com/office/drawing/2014/main" id="{9AE2305F-4675-4124-AAA2-5868B1E903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0293" y="684295"/>
            <a:ext cx="2744705" cy="2744705"/>
          </a:xfrm>
          <a:prstGeom prst="rect">
            <a:avLst/>
          </a:prstGeom>
        </p:spPr>
      </p:pic>
      <p:sp>
        <p:nvSpPr>
          <p:cNvPr id="9" name="Title 1">
            <a:extLst>
              <a:ext uri="{FF2B5EF4-FFF2-40B4-BE49-F238E27FC236}">
                <a16:creationId xmlns:a16="http://schemas.microsoft.com/office/drawing/2014/main" id="{21AF2E5D-D016-4F22-BB47-C9B86203363D}"/>
              </a:ext>
            </a:extLst>
          </p:cNvPr>
          <p:cNvSpPr txBox="1">
            <a:spLocks/>
          </p:cNvSpPr>
          <p:nvPr/>
        </p:nvSpPr>
        <p:spPr>
          <a:xfrm>
            <a:off x="2236869" y="3452893"/>
            <a:ext cx="2603500" cy="8874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Integrating with AI APIs</a:t>
            </a:r>
          </a:p>
        </p:txBody>
      </p:sp>
      <p:pic>
        <p:nvPicPr>
          <p:cNvPr id="12" name="Graphic 11">
            <a:extLst>
              <a:ext uri="{FF2B5EF4-FFF2-40B4-BE49-F238E27FC236}">
                <a16:creationId xmlns:a16="http://schemas.microsoft.com/office/drawing/2014/main" id="{66295903-5FD1-434C-9B89-2D7A5BA658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7300" y="899440"/>
            <a:ext cx="2438400" cy="2438400"/>
          </a:xfrm>
          <a:prstGeom prst="rect">
            <a:avLst/>
          </a:prstGeom>
        </p:spPr>
      </p:pic>
      <p:sp>
        <p:nvSpPr>
          <p:cNvPr id="14" name="Title 1">
            <a:extLst>
              <a:ext uri="{FF2B5EF4-FFF2-40B4-BE49-F238E27FC236}">
                <a16:creationId xmlns:a16="http://schemas.microsoft.com/office/drawing/2014/main" id="{BB421D99-087A-401E-806A-7037AE9803F9}"/>
              </a:ext>
            </a:extLst>
          </p:cNvPr>
          <p:cNvSpPr txBox="1">
            <a:spLocks/>
          </p:cNvSpPr>
          <p:nvPr/>
        </p:nvSpPr>
        <p:spPr>
          <a:xfrm>
            <a:off x="6850896" y="3452893"/>
            <a:ext cx="2603500" cy="8874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Infusing AI to your APIs</a:t>
            </a:r>
          </a:p>
        </p:txBody>
      </p:sp>
    </p:spTree>
    <p:extLst>
      <p:ext uri="{BB962C8B-B14F-4D97-AF65-F5344CB8AC3E}">
        <p14:creationId xmlns:p14="http://schemas.microsoft.com/office/powerpoint/2010/main" val="4087053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21AF2E5D-D016-4F22-BB47-C9B86203363D}"/>
              </a:ext>
            </a:extLst>
          </p:cNvPr>
          <p:cNvSpPr txBox="1">
            <a:spLocks/>
          </p:cNvSpPr>
          <p:nvPr/>
        </p:nvSpPr>
        <p:spPr>
          <a:xfrm>
            <a:off x="762000" y="4174664"/>
            <a:ext cx="4686299" cy="10831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3200" dirty="0">
                <a:solidFill>
                  <a:schemeClr val="bg1"/>
                </a:solidFill>
                <a:latin typeface="Segoe UI" panose="020B0502040204020203" pitchFamily="34" charset="0"/>
                <a:cs typeface="Segoe UI" panose="020B0502040204020203" pitchFamily="34" charset="0"/>
              </a:rPr>
              <a:t>Integration with a base API powered by AI</a:t>
            </a:r>
          </a:p>
        </p:txBody>
      </p:sp>
      <p:pic>
        <p:nvPicPr>
          <p:cNvPr id="12" name="Graphic 11">
            <a:extLst>
              <a:ext uri="{FF2B5EF4-FFF2-40B4-BE49-F238E27FC236}">
                <a16:creationId xmlns:a16="http://schemas.microsoft.com/office/drawing/2014/main" id="{66295903-5FD1-434C-9B89-2D7A5BA658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80577" y="427808"/>
            <a:ext cx="3488324" cy="3488324"/>
          </a:xfrm>
          <a:prstGeom prst="rect">
            <a:avLst/>
          </a:prstGeom>
        </p:spPr>
      </p:pic>
      <p:pic>
        <p:nvPicPr>
          <p:cNvPr id="3" name="Picture 2">
            <a:extLst>
              <a:ext uri="{FF2B5EF4-FFF2-40B4-BE49-F238E27FC236}">
                <a16:creationId xmlns:a16="http://schemas.microsoft.com/office/drawing/2014/main" id="{38D2C9E5-0FA5-4BE1-BB85-941C5777B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052" y="772441"/>
            <a:ext cx="4169948" cy="2349070"/>
          </a:xfrm>
          <a:prstGeom prst="rect">
            <a:avLst/>
          </a:prstGeom>
        </p:spPr>
      </p:pic>
      <p:pic>
        <p:nvPicPr>
          <p:cNvPr id="5" name="Picture 4">
            <a:extLst>
              <a:ext uri="{FF2B5EF4-FFF2-40B4-BE49-F238E27FC236}">
                <a16:creationId xmlns:a16="http://schemas.microsoft.com/office/drawing/2014/main" id="{F741AF2F-64F4-41AC-9C1C-F1C57E430C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100" y="3325893"/>
            <a:ext cx="4406900" cy="2203450"/>
          </a:xfrm>
          <a:prstGeom prst="rect">
            <a:avLst/>
          </a:prstGeom>
        </p:spPr>
      </p:pic>
    </p:spTree>
    <p:extLst>
      <p:ext uri="{BB962C8B-B14F-4D97-AF65-F5344CB8AC3E}">
        <p14:creationId xmlns:p14="http://schemas.microsoft.com/office/powerpoint/2010/main" val="368440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4230094" y="1448002"/>
            <a:ext cx="6849846" cy="2425498"/>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dirty="0">
                <a:solidFill>
                  <a:schemeClr val="bg1"/>
                </a:solidFill>
                <a:latin typeface="Segoe UI" panose="020B0502040204020203" pitchFamily="34" charset="0"/>
                <a:cs typeface="Segoe UI" panose="020B0502040204020203" pitchFamily="34" charset="0"/>
              </a:rPr>
              <a:t>Serverless Means </a:t>
            </a:r>
            <a:r>
              <a:rPr lang="en-US" sz="8000" dirty="0">
                <a:solidFill>
                  <a:srgbClr val="FFC000"/>
                </a:solidFill>
                <a:latin typeface="Segoe UI" panose="020B0502040204020203" pitchFamily="34" charset="0"/>
                <a:cs typeface="Segoe UI" panose="020B0502040204020203" pitchFamily="34" charset="0"/>
              </a:rPr>
              <a:t>Efficiency</a:t>
            </a:r>
            <a:endParaRPr lang="en-US" dirty="0">
              <a:solidFill>
                <a:srgbClr val="FFC000"/>
              </a:solidFill>
              <a:latin typeface="Segoe UI" panose="020B0502040204020203" pitchFamily="34" charset="0"/>
              <a:cs typeface="Segoe UI" panose="020B0502040204020203" pitchFamily="34" charset="0"/>
            </a:endParaRPr>
          </a:p>
        </p:txBody>
      </p:sp>
      <p:pic>
        <p:nvPicPr>
          <p:cNvPr id="18" name="Graphic 17">
            <a:extLst>
              <a:ext uri="{FF2B5EF4-FFF2-40B4-BE49-F238E27FC236}">
                <a16:creationId xmlns:a16="http://schemas.microsoft.com/office/drawing/2014/main" id="{D69B064B-E488-4065-BE4B-D67089F4BD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060" y="1448002"/>
            <a:ext cx="2718482" cy="2718482"/>
          </a:xfrm>
          <a:prstGeom prst="rect">
            <a:avLst/>
          </a:prstGeom>
        </p:spPr>
      </p:pic>
    </p:spTree>
    <p:extLst>
      <p:ext uri="{BB962C8B-B14F-4D97-AF65-F5344CB8AC3E}">
        <p14:creationId xmlns:p14="http://schemas.microsoft.com/office/powerpoint/2010/main" val="294990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21AF2E5D-D016-4F22-BB47-C9B86203363D}"/>
              </a:ext>
            </a:extLst>
          </p:cNvPr>
          <p:cNvSpPr txBox="1">
            <a:spLocks/>
          </p:cNvSpPr>
          <p:nvPr/>
        </p:nvSpPr>
        <p:spPr>
          <a:xfrm>
            <a:off x="4876800" y="812800"/>
            <a:ext cx="6883400" cy="17226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3200" dirty="0">
                <a:solidFill>
                  <a:schemeClr val="bg1"/>
                </a:solidFill>
                <a:latin typeface="Segoe UI" panose="020B0502040204020203" pitchFamily="34" charset="0"/>
                <a:cs typeface="Segoe UI" panose="020B0502040204020203" pitchFamily="34" charset="0"/>
              </a:rPr>
              <a:t>Blog used for integrating Google Cloud Vision using NodeJS and Lambda by </a:t>
            </a:r>
            <a:r>
              <a:rPr lang="en-US" sz="3200" dirty="0">
                <a:solidFill>
                  <a:schemeClr val="accent4"/>
                </a:solidFill>
                <a:latin typeface="Segoe UI" panose="020B0502040204020203" pitchFamily="34" charset="0"/>
                <a:cs typeface="Segoe UI" panose="020B0502040204020203" pitchFamily="34" charset="0"/>
              </a:rPr>
              <a:t>Alex </a:t>
            </a:r>
            <a:r>
              <a:rPr lang="en-US" sz="3200" dirty="0" err="1">
                <a:solidFill>
                  <a:schemeClr val="accent4"/>
                </a:solidFill>
                <a:latin typeface="Segoe UI" panose="020B0502040204020203" pitchFamily="34" charset="0"/>
                <a:cs typeface="Segoe UI" panose="020B0502040204020203" pitchFamily="34" charset="0"/>
              </a:rPr>
              <a:t>DeBrie</a:t>
            </a:r>
            <a:endParaRPr lang="en-US" sz="3200" dirty="0">
              <a:solidFill>
                <a:schemeClr val="accent4"/>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C898C373-2B1D-4331-B518-20BF92127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12800"/>
            <a:ext cx="3759200" cy="3759200"/>
          </a:xfrm>
          <a:prstGeom prst="rect">
            <a:avLst/>
          </a:prstGeom>
        </p:spPr>
      </p:pic>
      <p:sp>
        <p:nvSpPr>
          <p:cNvPr id="10" name="TextBox 9">
            <a:extLst>
              <a:ext uri="{FF2B5EF4-FFF2-40B4-BE49-F238E27FC236}">
                <a16:creationId xmlns:a16="http://schemas.microsoft.com/office/drawing/2014/main" id="{4CC5C434-08B2-4AF1-AE05-F0E52DB3F7E0}"/>
              </a:ext>
            </a:extLst>
          </p:cNvPr>
          <p:cNvSpPr txBox="1"/>
          <p:nvPr/>
        </p:nvSpPr>
        <p:spPr>
          <a:xfrm>
            <a:off x="4876800" y="2782669"/>
            <a:ext cx="6718300" cy="1077218"/>
          </a:xfrm>
          <a:prstGeom prst="rect">
            <a:avLst/>
          </a:prstGeom>
          <a:noFill/>
        </p:spPr>
        <p:txBody>
          <a:bodyPr wrap="square">
            <a:spAutoFit/>
          </a:bodyPr>
          <a:lstStyle/>
          <a:p>
            <a:r>
              <a:rPr lang="en-US" sz="3200" dirty="0">
                <a:solidFill>
                  <a:schemeClr val="bg1"/>
                </a:solidFill>
                <a:hlinkClick r:id="rId3">
                  <a:extLst>
                    <a:ext uri="{A12FA001-AC4F-418D-AE19-62706E023703}">
                      <ahyp:hlinkClr xmlns:ahyp="http://schemas.microsoft.com/office/drawing/2018/hyperlinkcolor" val="tx"/>
                    </a:ext>
                  </a:extLst>
                </a:hlinkClick>
              </a:rPr>
              <a:t>https://www.serverless.com/blog/google-cloud-functions-application</a:t>
            </a:r>
            <a:endParaRPr lang="en-US" sz="3200" dirty="0">
              <a:solidFill>
                <a:schemeClr val="bg1"/>
              </a:solidFill>
            </a:endParaRPr>
          </a:p>
        </p:txBody>
      </p:sp>
    </p:spTree>
    <p:extLst>
      <p:ext uri="{BB962C8B-B14F-4D97-AF65-F5344CB8AC3E}">
        <p14:creationId xmlns:p14="http://schemas.microsoft.com/office/powerpoint/2010/main" val="3319989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9AE2305F-4675-4124-AAA2-5868B1E903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3093" y="684295"/>
            <a:ext cx="2744705" cy="2744705"/>
          </a:xfrm>
          <a:prstGeom prst="rect">
            <a:avLst/>
          </a:prstGeom>
        </p:spPr>
      </p:pic>
      <p:sp>
        <p:nvSpPr>
          <p:cNvPr id="14" name="Title 1">
            <a:extLst>
              <a:ext uri="{FF2B5EF4-FFF2-40B4-BE49-F238E27FC236}">
                <a16:creationId xmlns:a16="http://schemas.microsoft.com/office/drawing/2014/main" id="{BB421D99-087A-401E-806A-7037AE9803F9}"/>
              </a:ext>
            </a:extLst>
          </p:cNvPr>
          <p:cNvSpPr txBox="1">
            <a:spLocks/>
          </p:cNvSpPr>
          <p:nvPr/>
        </p:nvSpPr>
        <p:spPr>
          <a:xfrm>
            <a:off x="1885196" y="3660604"/>
            <a:ext cx="3715504" cy="125579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Infusing / Packaging Custom Built AI Models to your APIs</a:t>
            </a:r>
          </a:p>
        </p:txBody>
      </p:sp>
      <p:pic>
        <p:nvPicPr>
          <p:cNvPr id="3" name="Picture 2">
            <a:extLst>
              <a:ext uri="{FF2B5EF4-FFF2-40B4-BE49-F238E27FC236}">
                <a16:creationId xmlns:a16="http://schemas.microsoft.com/office/drawing/2014/main" id="{2241BABD-3949-4FA0-BBE4-8A2704ABB9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679476"/>
            <a:ext cx="3009900" cy="2006600"/>
          </a:xfrm>
          <a:prstGeom prst="rect">
            <a:avLst/>
          </a:prstGeom>
        </p:spPr>
      </p:pic>
      <p:pic>
        <p:nvPicPr>
          <p:cNvPr id="5" name="Picture 4">
            <a:extLst>
              <a:ext uri="{FF2B5EF4-FFF2-40B4-BE49-F238E27FC236}">
                <a16:creationId xmlns:a16="http://schemas.microsoft.com/office/drawing/2014/main" id="{4A1257F7-98C3-46B2-BABC-0AEDAFF9B8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900" y="3325390"/>
            <a:ext cx="3009900" cy="1693069"/>
          </a:xfrm>
          <a:prstGeom prst="rect">
            <a:avLst/>
          </a:prstGeom>
        </p:spPr>
      </p:pic>
    </p:spTree>
    <p:extLst>
      <p:ext uri="{BB962C8B-B14F-4D97-AF65-F5344CB8AC3E}">
        <p14:creationId xmlns:p14="http://schemas.microsoft.com/office/powerpoint/2010/main" val="2457977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9FD0CDDF-1BAE-4B73-AC99-82725257B8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8789" y="766088"/>
            <a:ext cx="1532611" cy="1532611"/>
          </a:xfrm>
          <a:prstGeom prst="rect">
            <a:avLst/>
          </a:prstGeom>
        </p:spPr>
      </p:pic>
      <p:sp>
        <p:nvSpPr>
          <p:cNvPr id="4" name="Title 1">
            <a:extLst>
              <a:ext uri="{FF2B5EF4-FFF2-40B4-BE49-F238E27FC236}">
                <a16:creationId xmlns:a16="http://schemas.microsoft.com/office/drawing/2014/main" id="{446B7355-D548-4687-88E9-0AF3FB588588}"/>
              </a:ext>
            </a:extLst>
          </p:cNvPr>
          <p:cNvSpPr txBox="1">
            <a:spLocks/>
          </p:cNvSpPr>
          <p:nvPr/>
        </p:nvSpPr>
        <p:spPr>
          <a:xfrm>
            <a:off x="1048702" y="4964999"/>
            <a:ext cx="10217070" cy="16892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3200" dirty="0">
                <a:solidFill>
                  <a:schemeClr val="bg1"/>
                </a:solidFill>
                <a:latin typeface="Segoe UI" panose="020B0502040204020203" pitchFamily="34" charset="0"/>
                <a:cs typeface="Segoe UI" panose="020B0502040204020203" pitchFamily="34" charset="0"/>
              </a:rPr>
              <a:t>An unorthodox approach on how can you achieve high accuracy ML is by </a:t>
            </a:r>
            <a:r>
              <a:rPr lang="en-US" sz="3200" dirty="0">
                <a:solidFill>
                  <a:schemeClr val="accent4"/>
                </a:solidFill>
                <a:latin typeface="Segoe UI" panose="020B0502040204020203" pitchFamily="34" charset="0"/>
                <a:cs typeface="Segoe UI" panose="020B0502040204020203" pitchFamily="34" charset="0"/>
              </a:rPr>
              <a:t>combining multiple models in an election system</a:t>
            </a:r>
            <a:r>
              <a:rPr lang="en-US" sz="3200" dirty="0">
                <a:solidFill>
                  <a:schemeClr val="bg1"/>
                </a:solidFill>
                <a:latin typeface="Segoe UI" panose="020B0502040204020203" pitchFamily="34" charset="0"/>
                <a:cs typeface="Segoe UI" panose="020B0502040204020203" pitchFamily="34" charset="0"/>
              </a:rPr>
              <a:t> inside the API</a:t>
            </a:r>
          </a:p>
        </p:txBody>
      </p:sp>
      <p:pic>
        <p:nvPicPr>
          <p:cNvPr id="15" name="Graphic 14">
            <a:extLst>
              <a:ext uri="{FF2B5EF4-FFF2-40B4-BE49-F238E27FC236}">
                <a16:creationId xmlns:a16="http://schemas.microsoft.com/office/drawing/2014/main" id="{BE472EF0-2666-4F2C-831F-2D0473B326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3389" y="761781"/>
            <a:ext cx="1532611" cy="1532611"/>
          </a:xfrm>
          <a:prstGeom prst="rect">
            <a:avLst/>
          </a:prstGeom>
        </p:spPr>
      </p:pic>
      <p:pic>
        <p:nvPicPr>
          <p:cNvPr id="16" name="Graphic 15">
            <a:extLst>
              <a:ext uri="{FF2B5EF4-FFF2-40B4-BE49-F238E27FC236}">
                <a16:creationId xmlns:a16="http://schemas.microsoft.com/office/drawing/2014/main" id="{6D40A4F7-1109-4CA6-AE84-CACFA42598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989" y="757474"/>
            <a:ext cx="1532611" cy="1532611"/>
          </a:xfrm>
          <a:prstGeom prst="rect">
            <a:avLst/>
          </a:prstGeom>
        </p:spPr>
      </p:pic>
      <p:pic>
        <p:nvPicPr>
          <p:cNvPr id="17" name="Graphic 16">
            <a:extLst>
              <a:ext uri="{FF2B5EF4-FFF2-40B4-BE49-F238E27FC236}">
                <a16:creationId xmlns:a16="http://schemas.microsoft.com/office/drawing/2014/main" id="{8A3BE5E7-FE3D-432E-8599-D8EDF195B9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2589" y="753167"/>
            <a:ext cx="1532611" cy="1532611"/>
          </a:xfrm>
          <a:prstGeom prst="rect">
            <a:avLst/>
          </a:prstGeom>
        </p:spPr>
      </p:pic>
      <p:cxnSp>
        <p:nvCxnSpPr>
          <p:cNvPr id="19" name="Straight Arrow Connector 18">
            <a:extLst>
              <a:ext uri="{FF2B5EF4-FFF2-40B4-BE49-F238E27FC236}">
                <a16:creationId xmlns:a16="http://schemas.microsoft.com/office/drawing/2014/main" id="{C625020D-5145-4818-B587-810322046D1C}"/>
              </a:ext>
            </a:extLst>
          </p:cNvPr>
          <p:cNvCxnSpPr>
            <a:cxnSpLocks/>
          </p:cNvCxnSpPr>
          <p:nvPr/>
        </p:nvCxnSpPr>
        <p:spPr>
          <a:xfrm>
            <a:off x="2671197" y="2180092"/>
            <a:ext cx="2698640" cy="148095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D10CA2F-9365-4037-B4AE-DD69F0D19CCF}"/>
              </a:ext>
            </a:extLst>
          </p:cNvPr>
          <p:cNvCxnSpPr>
            <a:cxnSpLocks/>
          </p:cNvCxnSpPr>
          <p:nvPr/>
        </p:nvCxnSpPr>
        <p:spPr>
          <a:xfrm>
            <a:off x="5232400" y="2207590"/>
            <a:ext cx="673100" cy="122141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B492CD-CF9E-49BA-BC22-6E169488943C}"/>
              </a:ext>
            </a:extLst>
          </p:cNvPr>
          <p:cNvCxnSpPr>
            <a:cxnSpLocks/>
          </p:cNvCxnSpPr>
          <p:nvPr/>
        </p:nvCxnSpPr>
        <p:spPr>
          <a:xfrm flipH="1">
            <a:off x="6489700" y="2235088"/>
            <a:ext cx="1303905" cy="1193912"/>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B340172-2125-4BA2-BCA0-35470840DE28}"/>
              </a:ext>
            </a:extLst>
          </p:cNvPr>
          <p:cNvCxnSpPr>
            <a:cxnSpLocks/>
          </p:cNvCxnSpPr>
          <p:nvPr/>
        </p:nvCxnSpPr>
        <p:spPr>
          <a:xfrm flipH="1">
            <a:off x="6944638" y="2180092"/>
            <a:ext cx="3414258" cy="1480950"/>
          </a:xfrm>
          <a:prstGeom prst="straightConnector1">
            <a:avLst/>
          </a:prstGeom>
          <a:ln w="1016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BC68E4C3-9D25-43B2-97D0-9359056DEC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0932" y="3285693"/>
            <a:ext cx="1532611" cy="1532611"/>
          </a:xfrm>
          <a:prstGeom prst="rect">
            <a:avLst/>
          </a:prstGeom>
        </p:spPr>
      </p:pic>
    </p:spTree>
    <p:extLst>
      <p:ext uri="{BB962C8B-B14F-4D97-AF65-F5344CB8AC3E}">
        <p14:creationId xmlns:p14="http://schemas.microsoft.com/office/powerpoint/2010/main" val="790898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446B7355-D548-4687-88E9-0AF3FB588588}"/>
              </a:ext>
            </a:extLst>
          </p:cNvPr>
          <p:cNvSpPr txBox="1">
            <a:spLocks/>
          </p:cNvSpPr>
          <p:nvPr/>
        </p:nvSpPr>
        <p:spPr>
          <a:xfrm>
            <a:off x="5134015" y="888999"/>
            <a:ext cx="6719172" cy="162560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sz="3200" dirty="0">
                <a:solidFill>
                  <a:schemeClr val="bg1"/>
                </a:solidFill>
                <a:latin typeface="Segoe UI" panose="020B0502040204020203" pitchFamily="34" charset="0"/>
                <a:cs typeface="Segoe UI" panose="020B0502040204020203" pitchFamily="34" charset="0"/>
              </a:rPr>
              <a:t>How to embed Scikit Learn Models inside Lambda Functions by Will High</a:t>
            </a:r>
          </a:p>
        </p:txBody>
      </p:sp>
      <p:pic>
        <p:nvPicPr>
          <p:cNvPr id="5" name="Picture 4">
            <a:extLst>
              <a:ext uri="{FF2B5EF4-FFF2-40B4-BE49-F238E27FC236}">
                <a16:creationId xmlns:a16="http://schemas.microsoft.com/office/drawing/2014/main" id="{F4CB0F2B-C08B-4DC3-BD21-E56A556C0D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702" y="1014710"/>
            <a:ext cx="3746500" cy="3746500"/>
          </a:xfrm>
          <a:prstGeom prst="rect">
            <a:avLst/>
          </a:prstGeom>
        </p:spPr>
      </p:pic>
      <p:sp>
        <p:nvSpPr>
          <p:cNvPr id="18" name="Title 1">
            <a:extLst>
              <a:ext uri="{FF2B5EF4-FFF2-40B4-BE49-F238E27FC236}">
                <a16:creationId xmlns:a16="http://schemas.microsoft.com/office/drawing/2014/main" id="{8C282764-AC8B-45CE-A2BE-22A881D9A7FD}"/>
              </a:ext>
            </a:extLst>
          </p:cNvPr>
          <p:cNvSpPr txBox="1">
            <a:spLocks/>
          </p:cNvSpPr>
          <p:nvPr/>
        </p:nvSpPr>
        <p:spPr>
          <a:xfrm>
            <a:off x="5149930" y="2887960"/>
            <a:ext cx="6019800" cy="15303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0000"/>
              </a:lnSpc>
            </a:pPr>
            <a:r>
              <a:rPr lang="en-US" sz="2800" dirty="0">
                <a:solidFill>
                  <a:schemeClr val="bg1"/>
                </a:solidFill>
                <a:hlinkClick r:id="rId3">
                  <a:extLst>
                    <a:ext uri="{A12FA001-AC4F-418D-AE19-62706E023703}">
                      <ahyp:hlinkClr xmlns:ahyp="http://schemas.microsoft.com/office/drawing/2018/hyperlinkcolor" val="tx"/>
                    </a:ext>
                  </a:extLst>
                </a:hlinkClick>
              </a:rPr>
              <a:t>https://www.highonscience.com/blog/2017/09/29/ml-scoring-service-on-aws-lambda/</a:t>
            </a:r>
            <a:endParaRPr lang="en-US" sz="8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47081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3829050" y="1994596"/>
            <a:ext cx="7899400" cy="2126554"/>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dirty="0">
                <a:solidFill>
                  <a:schemeClr val="accent4"/>
                </a:solidFill>
                <a:latin typeface="Segoe UI" panose="020B0502040204020203" pitchFamily="34" charset="0"/>
                <a:cs typeface="Segoe UI" panose="020B0502040204020203" pitchFamily="34" charset="0"/>
              </a:rPr>
              <a:t>Integrating</a:t>
            </a:r>
            <a:r>
              <a:rPr lang="en-US" sz="8000" dirty="0">
                <a:solidFill>
                  <a:schemeClr val="bg1"/>
                </a:solidFill>
                <a:latin typeface="Segoe UI" panose="020B0502040204020203" pitchFamily="34" charset="0"/>
                <a:cs typeface="Segoe UI" panose="020B0502040204020203" pitchFamily="34" charset="0"/>
              </a:rPr>
              <a:t> </a:t>
            </a:r>
            <a:r>
              <a:rPr lang="en-US" sz="8000" dirty="0">
                <a:solidFill>
                  <a:schemeClr val="accent4"/>
                </a:solidFill>
                <a:latin typeface="Segoe UI" panose="020B0502040204020203" pitchFamily="34" charset="0"/>
                <a:cs typeface="Segoe UI" panose="020B0502040204020203" pitchFamily="34" charset="0"/>
              </a:rPr>
              <a:t>RPA</a:t>
            </a:r>
          </a:p>
          <a:p>
            <a:pPr algn="l"/>
            <a:r>
              <a:rPr lang="en-US" dirty="0">
                <a:solidFill>
                  <a:schemeClr val="bg1"/>
                </a:solidFill>
                <a:latin typeface="Segoe UI" panose="020B0502040204020203" pitchFamily="34" charset="0"/>
                <a:cs typeface="Segoe UI" panose="020B0502040204020203" pitchFamily="34" charset="0"/>
              </a:rPr>
              <a:t>in your Serverless APIS</a:t>
            </a:r>
          </a:p>
        </p:txBody>
      </p:sp>
      <p:pic>
        <p:nvPicPr>
          <p:cNvPr id="3" name="Graphic 2">
            <a:extLst>
              <a:ext uri="{FF2B5EF4-FFF2-40B4-BE49-F238E27FC236}">
                <a16:creationId xmlns:a16="http://schemas.microsoft.com/office/drawing/2014/main" id="{B846131E-8C6F-4314-B97A-CA763962D0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550" y="1444973"/>
            <a:ext cx="3225800" cy="3225800"/>
          </a:xfrm>
          <a:prstGeom prst="rect">
            <a:avLst/>
          </a:prstGeom>
        </p:spPr>
      </p:pic>
    </p:spTree>
    <p:extLst>
      <p:ext uri="{BB962C8B-B14F-4D97-AF65-F5344CB8AC3E}">
        <p14:creationId xmlns:p14="http://schemas.microsoft.com/office/powerpoint/2010/main" val="702825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314450" y="4700507"/>
            <a:ext cx="9563100" cy="16233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000" dirty="0">
                <a:solidFill>
                  <a:schemeClr val="bg1"/>
                </a:solidFill>
                <a:latin typeface="Segoe UI" panose="020B0502040204020203" pitchFamily="34" charset="0"/>
                <a:cs typeface="Segoe UI" panose="020B0502040204020203" pitchFamily="34" charset="0"/>
              </a:rPr>
              <a:t>RPA is a huge advantage in the Insurtech World.</a:t>
            </a:r>
          </a:p>
        </p:txBody>
      </p:sp>
      <p:pic>
        <p:nvPicPr>
          <p:cNvPr id="3" name="Graphic 2">
            <a:extLst>
              <a:ext uri="{FF2B5EF4-FFF2-40B4-BE49-F238E27FC236}">
                <a16:creationId xmlns:a16="http://schemas.microsoft.com/office/drawing/2014/main" id="{A6FF6E0A-B37A-4DF5-998D-3AF58E0767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4450" y="1024811"/>
            <a:ext cx="2056197" cy="2056197"/>
          </a:xfrm>
          <a:prstGeom prst="rect">
            <a:avLst/>
          </a:prstGeom>
        </p:spPr>
      </p:pic>
      <p:pic>
        <p:nvPicPr>
          <p:cNvPr id="5" name="Graphic 4">
            <a:extLst>
              <a:ext uri="{FF2B5EF4-FFF2-40B4-BE49-F238E27FC236}">
                <a16:creationId xmlns:a16="http://schemas.microsoft.com/office/drawing/2014/main" id="{36A234C5-3521-4B4F-8651-F18C10B52E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2842" y="1024811"/>
            <a:ext cx="2056196" cy="2056196"/>
          </a:xfrm>
          <a:prstGeom prst="rect">
            <a:avLst/>
          </a:prstGeom>
        </p:spPr>
      </p:pic>
      <p:pic>
        <p:nvPicPr>
          <p:cNvPr id="8" name="Graphic 7">
            <a:extLst>
              <a:ext uri="{FF2B5EF4-FFF2-40B4-BE49-F238E27FC236}">
                <a16:creationId xmlns:a16="http://schemas.microsoft.com/office/drawing/2014/main" id="{F07F46B9-E33A-4C82-8962-FB9E8781A5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1595" y="1024811"/>
            <a:ext cx="2056196" cy="2056196"/>
          </a:xfrm>
          <a:prstGeom prst="rect">
            <a:avLst/>
          </a:prstGeom>
        </p:spPr>
      </p:pic>
      <p:sp>
        <p:nvSpPr>
          <p:cNvPr id="13" name="TextBox 12">
            <a:extLst>
              <a:ext uri="{FF2B5EF4-FFF2-40B4-BE49-F238E27FC236}">
                <a16:creationId xmlns:a16="http://schemas.microsoft.com/office/drawing/2014/main" id="{81F5ABD9-FEB3-4A4D-BE90-BD7B7296C544}"/>
              </a:ext>
            </a:extLst>
          </p:cNvPr>
          <p:cNvSpPr txBox="1"/>
          <p:nvPr/>
        </p:nvSpPr>
        <p:spPr>
          <a:xfrm>
            <a:off x="1116697" y="3274822"/>
            <a:ext cx="2451702" cy="946734"/>
          </a:xfrm>
          <a:prstGeom prst="rect">
            <a:avLst/>
          </a:prstGeom>
          <a:noFill/>
        </p:spPr>
        <p:txBody>
          <a:bodyPr wrap="square">
            <a:spAutoFit/>
          </a:bodyPr>
          <a:lstStyle/>
          <a:p>
            <a:pPr algn="ctr">
              <a:lnSpc>
                <a:spcPct val="120000"/>
              </a:lnSpc>
            </a:pPr>
            <a:r>
              <a:rPr lang="en-US" sz="2400" dirty="0">
                <a:solidFill>
                  <a:schemeClr val="bg1"/>
                </a:solidFill>
                <a:latin typeface="Segoe UI" panose="020B0502040204020203" pitchFamily="34" charset="0"/>
                <a:cs typeface="Segoe UI" panose="020B0502040204020203" pitchFamily="34" charset="0"/>
              </a:rPr>
              <a:t>Manual Process Automation</a:t>
            </a:r>
            <a:endParaRPr lang="en-US" sz="2400" dirty="0"/>
          </a:p>
        </p:txBody>
      </p:sp>
      <p:sp>
        <p:nvSpPr>
          <p:cNvPr id="14" name="TextBox 13">
            <a:extLst>
              <a:ext uri="{FF2B5EF4-FFF2-40B4-BE49-F238E27FC236}">
                <a16:creationId xmlns:a16="http://schemas.microsoft.com/office/drawing/2014/main" id="{32FFD61C-D668-46AA-98FA-7D825FAD5C14}"/>
              </a:ext>
            </a:extLst>
          </p:cNvPr>
          <p:cNvSpPr txBox="1"/>
          <p:nvPr/>
        </p:nvSpPr>
        <p:spPr>
          <a:xfrm>
            <a:off x="4625824" y="3303627"/>
            <a:ext cx="2940351" cy="946734"/>
          </a:xfrm>
          <a:prstGeom prst="rect">
            <a:avLst/>
          </a:prstGeom>
          <a:noFill/>
        </p:spPr>
        <p:txBody>
          <a:bodyPr wrap="square">
            <a:spAutoFit/>
          </a:bodyPr>
          <a:lstStyle/>
          <a:p>
            <a:pPr algn="ctr">
              <a:lnSpc>
                <a:spcPct val="120000"/>
              </a:lnSpc>
            </a:pPr>
            <a:r>
              <a:rPr lang="en-US" sz="2400" dirty="0">
                <a:solidFill>
                  <a:schemeClr val="bg1"/>
                </a:solidFill>
                <a:latin typeface="Segoe UI" panose="020B0502040204020203" pitchFamily="34" charset="0"/>
                <a:cs typeface="Segoe UI" panose="020B0502040204020203" pitchFamily="34" charset="0"/>
              </a:rPr>
              <a:t>Data Scraping &amp; Market Intelligence</a:t>
            </a:r>
            <a:endParaRPr lang="en-US" sz="2400" dirty="0"/>
          </a:p>
        </p:txBody>
      </p:sp>
      <p:sp>
        <p:nvSpPr>
          <p:cNvPr id="16" name="TextBox 15">
            <a:extLst>
              <a:ext uri="{FF2B5EF4-FFF2-40B4-BE49-F238E27FC236}">
                <a16:creationId xmlns:a16="http://schemas.microsoft.com/office/drawing/2014/main" id="{5D6FA91A-8863-43EB-9D4D-01F3647F199D}"/>
              </a:ext>
            </a:extLst>
          </p:cNvPr>
          <p:cNvSpPr txBox="1"/>
          <p:nvPr/>
        </p:nvSpPr>
        <p:spPr>
          <a:xfrm>
            <a:off x="8170343" y="3274822"/>
            <a:ext cx="2940351" cy="946734"/>
          </a:xfrm>
          <a:prstGeom prst="rect">
            <a:avLst/>
          </a:prstGeom>
          <a:noFill/>
        </p:spPr>
        <p:txBody>
          <a:bodyPr wrap="square">
            <a:spAutoFit/>
          </a:bodyPr>
          <a:lstStyle/>
          <a:p>
            <a:pPr algn="ctr">
              <a:lnSpc>
                <a:spcPct val="120000"/>
              </a:lnSpc>
            </a:pPr>
            <a:r>
              <a:rPr lang="en-US" sz="2400" dirty="0">
                <a:solidFill>
                  <a:schemeClr val="bg1"/>
                </a:solidFill>
                <a:latin typeface="Segoe UI" panose="020B0502040204020203" pitchFamily="34" charset="0"/>
                <a:cs typeface="Segoe UI" panose="020B0502040204020203" pitchFamily="34" charset="0"/>
              </a:rPr>
              <a:t>Integration with Legacy Systems</a:t>
            </a:r>
            <a:endParaRPr lang="en-US" sz="2400" dirty="0"/>
          </a:p>
        </p:txBody>
      </p:sp>
    </p:spTree>
    <p:extLst>
      <p:ext uri="{BB962C8B-B14F-4D97-AF65-F5344CB8AC3E}">
        <p14:creationId xmlns:p14="http://schemas.microsoft.com/office/powerpoint/2010/main" val="3818408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0482E37C-FEDF-45B9-9EE1-6CBEE435B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909" y="0"/>
            <a:ext cx="8606658" cy="5105400"/>
          </a:xfrm>
          <a:prstGeom prst="rect">
            <a:avLst/>
          </a:prstGeom>
        </p:spPr>
      </p:pic>
      <p:sp>
        <p:nvSpPr>
          <p:cNvPr id="23" name="TextBox 22">
            <a:extLst>
              <a:ext uri="{FF2B5EF4-FFF2-40B4-BE49-F238E27FC236}">
                <a16:creationId xmlns:a16="http://schemas.microsoft.com/office/drawing/2014/main" id="{66D48C2E-217A-4413-8740-111D8B91CBF3}"/>
              </a:ext>
            </a:extLst>
          </p:cNvPr>
          <p:cNvSpPr txBox="1"/>
          <p:nvPr/>
        </p:nvSpPr>
        <p:spPr>
          <a:xfrm>
            <a:off x="2353819" y="5335368"/>
            <a:ext cx="7484362" cy="646331"/>
          </a:xfrm>
          <a:prstGeom prst="rect">
            <a:avLst/>
          </a:prstGeom>
          <a:noFill/>
        </p:spPr>
        <p:txBody>
          <a:bodyPr wrap="square">
            <a:spAutoFit/>
          </a:bodyPr>
          <a:lstStyle/>
          <a:p>
            <a:r>
              <a:rPr lang="en-US" sz="3600" dirty="0">
                <a:solidFill>
                  <a:schemeClr val="bg1"/>
                </a:solidFill>
                <a:latin typeface="Segoe UI" panose="020B0502040204020203" pitchFamily="34" charset="0"/>
                <a:cs typeface="Segoe UI" panose="020B0502040204020203" pitchFamily="34" charset="0"/>
              </a:rPr>
              <a:t>Typical </a:t>
            </a:r>
            <a:r>
              <a:rPr lang="en-US" sz="3600" dirty="0" err="1">
                <a:solidFill>
                  <a:schemeClr val="bg1"/>
                </a:solidFill>
                <a:latin typeface="Segoe UI" panose="020B0502040204020203" pitchFamily="34" charset="0"/>
                <a:cs typeface="Segoe UI" panose="020B0502040204020203" pitchFamily="34" charset="0"/>
              </a:rPr>
              <a:t>Severless</a:t>
            </a:r>
            <a:r>
              <a:rPr lang="en-US" sz="3600" dirty="0">
                <a:solidFill>
                  <a:schemeClr val="bg1"/>
                </a:solidFill>
                <a:latin typeface="Segoe UI" panose="020B0502040204020203" pitchFamily="34" charset="0"/>
                <a:cs typeface="Segoe UI" panose="020B0502040204020203" pitchFamily="34" charset="0"/>
              </a:rPr>
              <a:t> RPA Integration</a:t>
            </a:r>
            <a:endParaRPr lang="en-US" sz="3600" dirty="0"/>
          </a:p>
        </p:txBody>
      </p:sp>
    </p:spTree>
    <p:extLst>
      <p:ext uri="{BB962C8B-B14F-4D97-AF65-F5344CB8AC3E}">
        <p14:creationId xmlns:p14="http://schemas.microsoft.com/office/powerpoint/2010/main" val="213581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4775200" y="1574800"/>
            <a:ext cx="6661150" cy="21963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4000" dirty="0">
                <a:solidFill>
                  <a:schemeClr val="bg1"/>
                </a:solidFill>
                <a:latin typeface="Segoe UI" panose="020B0502040204020203" pitchFamily="34" charset="0"/>
                <a:cs typeface="Segoe UI" panose="020B0502040204020203" pitchFamily="34" charset="0"/>
              </a:rPr>
              <a:t>Asynchronous API triggering RPA worker using AWS Lambda</a:t>
            </a:r>
          </a:p>
        </p:txBody>
      </p:sp>
      <p:pic>
        <p:nvPicPr>
          <p:cNvPr id="17" name="Picture 16">
            <a:extLst>
              <a:ext uri="{FF2B5EF4-FFF2-40B4-BE49-F238E27FC236}">
                <a16:creationId xmlns:a16="http://schemas.microsoft.com/office/drawing/2014/main" id="{A1C1EFE3-9723-4B98-9F82-4389B5866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99" y="1774626"/>
            <a:ext cx="3308747" cy="3308747"/>
          </a:xfrm>
          <a:prstGeom prst="rect">
            <a:avLst/>
          </a:prstGeom>
        </p:spPr>
      </p:pic>
      <p:sp>
        <p:nvSpPr>
          <p:cNvPr id="19" name="TextBox 18">
            <a:extLst>
              <a:ext uri="{FF2B5EF4-FFF2-40B4-BE49-F238E27FC236}">
                <a16:creationId xmlns:a16="http://schemas.microsoft.com/office/drawing/2014/main" id="{F5AA36D0-A9B3-41F6-9E3C-B83F7F02D648}"/>
              </a:ext>
            </a:extLst>
          </p:cNvPr>
          <p:cNvSpPr txBox="1"/>
          <p:nvPr/>
        </p:nvSpPr>
        <p:spPr>
          <a:xfrm>
            <a:off x="4857356" y="4006334"/>
            <a:ext cx="6096000" cy="707886"/>
          </a:xfrm>
          <a:prstGeom prst="rect">
            <a:avLst/>
          </a:prstGeom>
          <a:noFill/>
        </p:spPr>
        <p:txBody>
          <a:bodyPr wrap="square">
            <a:spAutoFit/>
          </a:bodyPr>
          <a:lstStyle/>
          <a:p>
            <a:r>
              <a:rPr lang="en-US" sz="4000" dirty="0">
                <a:solidFill>
                  <a:schemeClr val="bg1"/>
                </a:solidFill>
              </a:rPr>
              <a:t>https://bit.ly/3kW9sTM</a:t>
            </a:r>
          </a:p>
        </p:txBody>
      </p:sp>
    </p:spTree>
    <p:extLst>
      <p:ext uri="{BB962C8B-B14F-4D97-AF65-F5344CB8AC3E}">
        <p14:creationId xmlns:p14="http://schemas.microsoft.com/office/powerpoint/2010/main" val="2400378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4851402" y="2101951"/>
            <a:ext cx="5778498" cy="2298700"/>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chemeClr val="bg1"/>
                </a:solidFill>
                <a:latin typeface="Segoe UI" panose="020B0502040204020203" pitchFamily="34" charset="0"/>
                <a:cs typeface="Segoe UI" panose="020B0502040204020203" pitchFamily="34" charset="0"/>
              </a:rPr>
              <a:t>Serverless have</a:t>
            </a:r>
          </a:p>
          <a:p>
            <a:pPr algn="l">
              <a:lnSpc>
                <a:spcPct val="120000"/>
              </a:lnSpc>
            </a:pPr>
            <a:r>
              <a:rPr lang="en-US" sz="7200" dirty="0">
                <a:solidFill>
                  <a:schemeClr val="accent4"/>
                </a:solidFill>
                <a:latin typeface="Segoe UI" panose="020B0502040204020203" pitchFamily="34" charset="0"/>
                <a:cs typeface="Segoe UI" panose="020B0502040204020203" pitchFamily="34" charset="0"/>
              </a:rPr>
              <a:t>Limitations</a:t>
            </a:r>
          </a:p>
        </p:txBody>
      </p:sp>
      <p:pic>
        <p:nvPicPr>
          <p:cNvPr id="3" name="Graphic 2">
            <a:extLst>
              <a:ext uri="{FF2B5EF4-FFF2-40B4-BE49-F238E27FC236}">
                <a16:creationId xmlns:a16="http://schemas.microsoft.com/office/drawing/2014/main" id="{9844DFEF-708C-49DF-BA62-D702FA805C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2761" y="1689302"/>
            <a:ext cx="3029839" cy="3029839"/>
          </a:xfrm>
          <a:prstGeom prst="rect">
            <a:avLst/>
          </a:prstGeom>
        </p:spPr>
      </p:pic>
    </p:spTree>
    <p:extLst>
      <p:ext uri="{BB962C8B-B14F-4D97-AF65-F5344CB8AC3E}">
        <p14:creationId xmlns:p14="http://schemas.microsoft.com/office/powerpoint/2010/main" val="2471899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4133850" y="1117600"/>
            <a:ext cx="7435850" cy="3530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4800" dirty="0">
                <a:solidFill>
                  <a:schemeClr val="bg1"/>
                </a:solidFill>
                <a:latin typeface="Segoe UI" panose="020B0502040204020203" pitchFamily="34" charset="0"/>
                <a:cs typeface="Segoe UI" panose="020B0502040204020203" pitchFamily="34" charset="0"/>
              </a:rPr>
              <a:t>Its rewarding to be </a:t>
            </a:r>
            <a:r>
              <a:rPr lang="en-US" sz="4800" dirty="0">
                <a:solidFill>
                  <a:schemeClr val="accent4"/>
                </a:solidFill>
                <a:latin typeface="Segoe UI" panose="020B0502040204020203" pitchFamily="34" charset="0"/>
                <a:cs typeface="Segoe UI" panose="020B0502040204020203" pitchFamily="34" charset="0"/>
              </a:rPr>
              <a:t>mindful</a:t>
            </a:r>
            <a:r>
              <a:rPr lang="en-US" sz="4800" dirty="0">
                <a:solidFill>
                  <a:schemeClr val="bg1"/>
                </a:solidFill>
                <a:latin typeface="Segoe UI" panose="020B0502040204020203" pitchFamily="34" charset="0"/>
                <a:cs typeface="Segoe UI" panose="020B0502040204020203" pitchFamily="34" charset="0"/>
              </a:rPr>
              <a:t> about serverless </a:t>
            </a:r>
            <a:r>
              <a:rPr lang="en-US" sz="4800" dirty="0">
                <a:solidFill>
                  <a:schemeClr val="accent4"/>
                </a:solidFill>
                <a:latin typeface="Segoe UI" panose="020B0502040204020203" pitchFamily="34" charset="0"/>
                <a:cs typeface="Segoe UI" panose="020B0502040204020203" pitchFamily="34" charset="0"/>
              </a:rPr>
              <a:t>limitations</a:t>
            </a:r>
            <a:r>
              <a:rPr lang="en-US" sz="4800" dirty="0">
                <a:solidFill>
                  <a:schemeClr val="bg1"/>
                </a:solidFill>
                <a:latin typeface="Segoe UI" panose="020B0502040204020203" pitchFamily="34" charset="0"/>
                <a:cs typeface="Segoe UI" panose="020B0502040204020203" pitchFamily="34" charset="0"/>
              </a:rPr>
              <a:t> when proposing to your </a:t>
            </a:r>
            <a:r>
              <a:rPr lang="en-US" sz="4800" dirty="0">
                <a:solidFill>
                  <a:schemeClr val="accent4"/>
                </a:solidFill>
                <a:latin typeface="Segoe UI" panose="020B0502040204020203" pitchFamily="34" charset="0"/>
                <a:cs typeface="Segoe UI" panose="020B0502040204020203" pitchFamily="34" charset="0"/>
              </a:rPr>
              <a:t>boss</a:t>
            </a:r>
          </a:p>
        </p:txBody>
      </p:sp>
      <p:pic>
        <p:nvPicPr>
          <p:cNvPr id="3" name="Graphic 2">
            <a:extLst>
              <a:ext uri="{FF2B5EF4-FFF2-40B4-BE49-F238E27FC236}">
                <a16:creationId xmlns:a16="http://schemas.microsoft.com/office/drawing/2014/main" id="{2F7D8C69-9E5F-4C15-A330-AFC90099B9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1258093"/>
            <a:ext cx="2946400" cy="2946400"/>
          </a:xfrm>
          <a:prstGeom prst="rect">
            <a:avLst/>
          </a:prstGeom>
        </p:spPr>
      </p:pic>
    </p:spTree>
    <p:extLst>
      <p:ext uri="{BB962C8B-B14F-4D97-AF65-F5344CB8AC3E}">
        <p14:creationId xmlns:p14="http://schemas.microsoft.com/office/powerpoint/2010/main" val="384857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D96F489A-CDD9-4576-8602-EBE301743E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1028" y="2081455"/>
            <a:ext cx="1708947" cy="1708947"/>
          </a:xfrm>
          <a:prstGeom prst="rect">
            <a:avLst/>
          </a:prstGeom>
        </p:spPr>
      </p:pic>
      <p:grpSp>
        <p:nvGrpSpPr>
          <p:cNvPr id="9" name="Group 8">
            <a:extLst>
              <a:ext uri="{FF2B5EF4-FFF2-40B4-BE49-F238E27FC236}">
                <a16:creationId xmlns:a16="http://schemas.microsoft.com/office/drawing/2014/main" id="{7141FFAD-4E09-4FBD-AC65-8765A9963CF7}"/>
              </a:ext>
            </a:extLst>
          </p:cNvPr>
          <p:cNvGrpSpPr/>
          <p:nvPr/>
        </p:nvGrpSpPr>
        <p:grpSpPr>
          <a:xfrm>
            <a:off x="870551" y="1986799"/>
            <a:ext cx="2654331" cy="3149030"/>
            <a:chOff x="946751" y="1091449"/>
            <a:chExt cx="2654331" cy="3149030"/>
          </a:xfrm>
        </p:grpSpPr>
        <p:sp>
          <p:nvSpPr>
            <p:cNvPr id="7" name="Title 1">
              <a:extLst>
                <a:ext uri="{FF2B5EF4-FFF2-40B4-BE49-F238E27FC236}">
                  <a16:creationId xmlns:a16="http://schemas.microsoft.com/office/drawing/2014/main" id="{8B5DFB0C-19EE-41C4-88FB-81FD48AC705B}"/>
                </a:ext>
              </a:extLst>
            </p:cNvPr>
            <p:cNvSpPr txBox="1">
              <a:spLocks/>
            </p:cNvSpPr>
            <p:nvPr/>
          </p:nvSpPr>
          <p:spPr>
            <a:xfrm>
              <a:off x="946751" y="3423482"/>
              <a:ext cx="2654331" cy="81699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No Servers to Manage</a:t>
              </a:r>
            </a:p>
          </p:txBody>
        </p:sp>
        <p:pic>
          <p:nvPicPr>
            <p:cNvPr id="14" name="Graphic 13">
              <a:extLst>
                <a:ext uri="{FF2B5EF4-FFF2-40B4-BE49-F238E27FC236}">
                  <a16:creationId xmlns:a16="http://schemas.microsoft.com/office/drawing/2014/main" id="{ADA69185-FE85-487F-ADF4-AB8A1D4C22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9899" y="1091449"/>
              <a:ext cx="1953692" cy="1953692"/>
            </a:xfrm>
            <a:prstGeom prst="rect">
              <a:avLst/>
            </a:prstGeom>
          </p:spPr>
        </p:pic>
      </p:grpSp>
      <p:grpSp>
        <p:nvGrpSpPr>
          <p:cNvPr id="10" name="Group 9">
            <a:extLst>
              <a:ext uri="{FF2B5EF4-FFF2-40B4-BE49-F238E27FC236}">
                <a16:creationId xmlns:a16="http://schemas.microsoft.com/office/drawing/2014/main" id="{3C7252D1-9A30-4C47-A831-3C796076CE3A}"/>
              </a:ext>
            </a:extLst>
          </p:cNvPr>
          <p:cNvGrpSpPr/>
          <p:nvPr/>
        </p:nvGrpSpPr>
        <p:grpSpPr>
          <a:xfrm>
            <a:off x="8252143" y="2114039"/>
            <a:ext cx="2922898" cy="3021790"/>
            <a:chOff x="8042945" y="1218688"/>
            <a:chExt cx="2922898" cy="3021790"/>
          </a:xfrm>
        </p:grpSpPr>
        <p:sp>
          <p:nvSpPr>
            <p:cNvPr id="2" name="Title 1">
              <a:extLst>
                <a:ext uri="{FF2B5EF4-FFF2-40B4-BE49-F238E27FC236}">
                  <a16:creationId xmlns:a16="http://schemas.microsoft.com/office/drawing/2014/main" id="{C8C7EF26-0CC4-459C-8D97-508797F04903}"/>
                </a:ext>
              </a:extLst>
            </p:cNvPr>
            <p:cNvSpPr txBox="1">
              <a:spLocks/>
            </p:cNvSpPr>
            <p:nvPr/>
          </p:nvSpPr>
          <p:spPr>
            <a:xfrm>
              <a:off x="8042945" y="3423481"/>
              <a:ext cx="2922898" cy="81699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400" dirty="0">
                  <a:solidFill>
                    <a:schemeClr val="bg1"/>
                  </a:solidFill>
                  <a:latin typeface="Segoe UI" panose="020B0502040204020203" pitchFamily="34" charset="0"/>
                  <a:cs typeface="Segoe UI" panose="020B0502040204020203" pitchFamily="34" charset="0"/>
                </a:rPr>
                <a:t>Pay only for what is used</a:t>
              </a:r>
            </a:p>
          </p:txBody>
        </p:sp>
        <p:pic>
          <p:nvPicPr>
            <p:cNvPr id="3" name="Graphic 2">
              <a:extLst>
                <a:ext uri="{FF2B5EF4-FFF2-40B4-BE49-F238E27FC236}">
                  <a16:creationId xmlns:a16="http://schemas.microsoft.com/office/drawing/2014/main" id="{2EB54BB1-3FCE-4295-8B7E-4C169063DB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0219" y="1218688"/>
              <a:ext cx="1708947" cy="1708947"/>
            </a:xfrm>
            <a:prstGeom prst="rect">
              <a:avLst/>
            </a:prstGeom>
          </p:spPr>
        </p:pic>
      </p:grpSp>
      <p:grpSp>
        <p:nvGrpSpPr>
          <p:cNvPr id="8" name="Group 7">
            <a:extLst>
              <a:ext uri="{FF2B5EF4-FFF2-40B4-BE49-F238E27FC236}">
                <a16:creationId xmlns:a16="http://schemas.microsoft.com/office/drawing/2014/main" id="{45B96A76-2C93-4C80-AEDD-C4875127D0DC}"/>
              </a:ext>
            </a:extLst>
          </p:cNvPr>
          <p:cNvGrpSpPr/>
          <p:nvPr/>
        </p:nvGrpSpPr>
        <p:grpSpPr>
          <a:xfrm>
            <a:off x="4340345" y="2114039"/>
            <a:ext cx="3096335" cy="3021790"/>
            <a:chOff x="4149056" y="1218688"/>
            <a:chExt cx="3096335" cy="3021790"/>
          </a:xfrm>
        </p:grpSpPr>
        <p:pic>
          <p:nvPicPr>
            <p:cNvPr id="5" name="Graphic 4">
              <a:extLst>
                <a:ext uri="{FF2B5EF4-FFF2-40B4-BE49-F238E27FC236}">
                  <a16:creationId xmlns:a16="http://schemas.microsoft.com/office/drawing/2014/main" id="{CFF69B0A-8D48-4CDE-AFEB-653F86274E9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42748" y="1218688"/>
              <a:ext cx="1708947" cy="1708947"/>
            </a:xfrm>
            <a:prstGeom prst="rect">
              <a:avLst/>
            </a:prstGeom>
          </p:spPr>
        </p:pic>
        <p:sp>
          <p:nvSpPr>
            <p:cNvPr id="11" name="Title 1">
              <a:extLst>
                <a:ext uri="{FF2B5EF4-FFF2-40B4-BE49-F238E27FC236}">
                  <a16:creationId xmlns:a16="http://schemas.microsoft.com/office/drawing/2014/main" id="{2BED22DC-78E4-4CA9-9C67-FF8CDA3A3F6D}"/>
                </a:ext>
              </a:extLst>
            </p:cNvPr>
            <p:cNvSpPr txBox="1">
              <a:spLocks/>
            </p:cNvSpPr>
            <p:nvPr/>
          </p:nvSpPr>
          <p:spPr>
            <a:xfrm>
              <a:off x="4149056" y="3456064"/>
              <a:ext cx="3096335" cy="78441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Reduced Security Risk &amp; Cost</a:t>
              </a:r>
            </a:p>
          </p:txBody>
        </p:sp>
      </p:grpSp>
    </p:spTree>
    <p:extLst>
      <p:ext uri="{BB962C8B-B14F-4D97-AF65-F5344CB8AC3E}">
        <p14:creationId xmlns:p14="http://schemas.microsoft.com/office/powerpoint/2010/main" val="23363276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D481D45-656C-40D5-93C9-4D54908C67FD}"/>
              </a:ext>
            </a:extLst>
          </p:cNvPr>
          <p:cNvSpPr txBox="1"/>
          <p:nvPr/>
        </p:nvSpPr>
        <p:spPr>
          <a:xfrm>
            <a:off x="713092" y="2111388"/>
            <a:ext cx="3424828" cy="523220"/>
          </a:xfrm>
          <a:prstGeom prst="rect">
            <a:avLst/>
          </a:prstGeom>
          <a:noFill/>
        </p:spPr>
        <p:txBody>
          <a:bodyPr wrap="square">
            <a:spAutoFit/>
          </a:bodyPr>
          <a:lstStyle/>
          <a:p>
            <a:r>
              <a:rPr lang="en-US" sz="2800" dirty="0">
                <a:solidFill>
                  <a:schemeClr val="bg1"/>
                </a:solidFill>
                <a:latin typeface="Segoe UI" panose="020B0502040204020203" pitchFamily="34" charset="0"/>
                <a:cs typeface="Segoe UI" panose="020B0502040204020203" pitchFamily="34" charset="0"/>
              </a:rPr>
              <a:t>Memory Limitation</a:t>
            </a:r>
            <a:endParaRPr lang="en-US" sz="2800" dirty="0"/>
          </a:p>
        </p:txBody>
      </p:sp>
      <p:sp>
        <p:nvSpPr>
          <p:cNvPr id="8" name="TextBox 7">
            <a:extLst>
              <a:ext uri="{FF2B5EF4-FFF2-40B4-BE49-F238E27FC236}">
                <a16:creationId xmlns:a16="http://schemas.microsoft.com/office/drawing/2014/main" id="{E9558D87-BF3E-4B40-A6D0-F1EA14EAF93E}"/>
              </a:ext>
            </a:extLst>
          </p:cNvPr>
          <p:cNvSpPr txBox="1"/>
          <p:nvPr/>
        </p:nvSpPr>
        <p:spPr>
          <a:xfrm>
            <a:off x="8380314" y="2107284"/>
            <a:ext cx="3424828" cy="523220"/>
          </a:xfrm>
          <a:prstGeom prst="rect">
            <a:avLst/>
          </a:prstGeom>
          <a:noFill/>
        </p:spPr>
        <p:txBody>
          <a:bodyPr wrap="square">
            <a:spAutoFit/>
          </a:bodyPr>
          <a:lstStyle/>
          <a:p>
            <a:r>
              <a:rPr lang="en-US" sz="2800" dirty="0">
                <a:solidFill>
                  <a:schemeClr val="bg1"/>
                </a:solidFill>
                <a:latin typeface="Segoe UI" panose="020B0502040204020203" pitchFamily="34" charset="0"/>
                <a:cs typeface="Segoe UI" panose="020B0502040204020203" pitchFamily="34" charset="0"/>
              </a:rPr>
              <a:t>Max Execution Time</a:t>
            </a:r>
            <a:endParaRPr lang="en-US" sz="2800" dirty="0"/>
          </a:p>
        </p:txBody>
      </p:sp>
      <p:sp>
        <p:nvSpPr>
          <p:cNvPr id="9" name="TextBox 8">
            <a:extLst>
              <a:ext uri="{FF2B5EF4-FFF2-40B4-BE49-F238E27FC236}">
                <a16:creationId xmlns:a16="http://schemas.microsoft.com/office/drawing/2014/main" id="{9C97E578-471B-4AAB-861E-D333A1E8466C}"/>
              </a:ext>
            </a:extLst>
          </p:cNvPr>
          <p:cNvSpPr txBox="1"/>
          <p:nvPr/>
        </p:nvSpPr>
        <p:spPr>
          <a:xfrm>
            <a:off x="4223942" y="2107284"/>
            <a:ext cx="4070350" cy="523220"/>
          </a:xfrm>
          <a:prstGeom prst="rect">
            <a:avLst/>
          </a:prstGeom>
          <a:noFill/>
        </p:spPr>
        <p:txBody>
          <a:bodyPr wrap="square">
            <a:spAutoFit/>
          </a:bodyPr>
          <a:lstStyle/>
          <a:p>
            <a:pPr algn="ctr"/>
            <a:r>
              <a:rPr lang="en-US" sz="2800" dirty="0">
                <a:solidFill>
                  <a:schemeClr val="bg1"/>
                </a:solidFill>
                <a:latin typeface="Segoe UI" panose="020B0502040204020203" pitchFamily="34" charset="0"/>
                <a:cs typeface="Segoe UI" panose="020B0502040204020203" pitchFamily="34" charset="0"/>
              </a:rPr>
              <a:t>Invocation Payload</a:t>
            </a:r>
          </a:p>
        </p:txBody>
      </p:sp>
      <p:sp>
        <p:nvSpPr>
          <p:cNvPr id="10" name="TextBox 9">
            <a:extLst>
              <a:ext uri="{FF2B5EF4-FFF2-40B4-BE49-F238E27FC236}">
                <a16:creationId xmlns:a16="http://schemas.microsoft.com/office/drawing/2014/main" id="{415C09C1-05BB-406C-BD22-82D42C934189}"/>
              </a:ext>
            </a:extLst>
          </p:cNvPr>
          <p:cNvSpPr txBox="1"/>
          <p:nvPr/>
        </p:nvSpPr>
        <p:spPr>
          <a:xfrm>
            <a:off x="993774" y="4914745"/>
            <a:ext cx="4692651" cy="1003095"/>
          </a:xfrm>
          <a:prstGeom prst="rect">
            <a:avLst/>
          </a:prstGeom>
          <a:noFill/>
        </p:spPr>
        <p:txBody>
          <a:bodyPr wrap="square">
            <a:spAutoFit/>
          </a:bodyPr>
          <a:lstStyle/>
          <a:p>
            <a:pPr algn="ctr">
              <a:lnSpc>
                <a:spcPct val="110000"/>
              </a:lnSpc>
            </a:pPr>
            <a:r>
              <a:rPr lang="en-US" sz="2800" dirty="0">
                <a:solidFill>
                  <a:schemeClr val="bg1"/>
                </a:solidFill>
                <a:latin typeface="Segoe UI" panose="020B0502040204020203" pitchFamily="34" charset="0"/>
                <a:cs typeface="Segoe UI" panose="020B0502040204020203" pitchFamily="34" charset="0"/>
              </a:rPr>
              <a:t>Max Resource per Cloud Formation Stack</a:t>
            </a:r>
          </a:p>
        </p:txBody>
      </p:sp>
      <p:sp>
        <p:nvSpPr>
          <p:cNvPr id="11" name="TextBox 10">
            <a:extLst>
              <a:ext uri="{FF2B5EF4-FFF2-40B4-BE49-F238E27FC236}">
                <a16:creationId xmlns:a16="http://schemas.microsoft.com/office/drawing/2014/main" id="{6D0F4EFF-7AD2-41F4-95F8-4365CDE94A90}"/>
              </a:ext>
            </a:extLst>
          </p:cNvPr>
          <p:cNvSpPr txBox="1"/>
          <p:nvPr/>
        </p:nvSpPr>
        <p:spPr>
          <a:xfrm>
            <a:off x="7337822" y="4914745"/>
            <a:ext cx="3597672" cy="1089081"/>
          </a:xfrm>
          <a:prstGeom prst="rect">
            <a:avLst/>
          </a:prstGeom>
          <a:noFill/>
        </p:spPr>
        <p:txBody>
          <a:bodyPr wrap="square">
            <a:spAutoFit/>
          </a:bodyPr>
          <a:lstStyle/>
          <a:p>
            <a:pPr algn="ctr">
              <a:lnSpc>
                <a:spcPct val="120000"/>
              </a:lnSpc>
            </a:pPr>
            <a:r>
              <a:rPr lang="en-US" sz="2800" dirty="0">
                <a:solidFill>
                  <a:schemeClr val="bg1"/>
                </a:solidFill>
                <a:latin typeface="Segoe UI" panose="020B0502040204020203" pitchFamily="34" charset="0"/>
                <a:cs typeface="Segoe UI" panose="020B0502040204020203" pitchFamily="34" charset="0"/>
              </a:rPr>
              <a:t>API Gateway Max REST Timeout</a:t>
            </a:r>
            <a:endParaRPr lang="en-US" sz="2800" dirty="0"/>
          </a:p>
        </p:txBody>
      </p:sp>
      <p:sp>
        <p:nvSpPr>
          <p:cNvPr id="4" name="TextBox 3">
            <a:extLst>
              <a:ext uri="{FF2B5EF4-FFF2-40B4-BE49-F238E27FC236}">
                <a16:creationId xmlns:a16="http://schemas.microsoft.com/office/drawing/2014/main" id="{4DC7E115-9E94-4CA6-B76A-506F509E9CCF}"/>
              </a:ext>
            </a:extLst>
          </p:cNvPr>
          <p:cNvSpPr txBox="1"/>
          <p:nvPr/>
        </p:nvSpPr>
        <p:spPr>
          <a:xfrm>
            <a:off x="1305722" y="1016749"/>
            <a:ext cx="1925637" cy="1015663"/>
          </a:xfrm>
          <a:prstGeom prst="rect">
            <a:avLst/>
          </a:prstGeom>
          <a:noFill/>
        </p:spPr>
        <p:txBody>
          <a:bodyPr wrap="square">
            <a:spAutoFit/>
          </a:bodyPr>
          <a:lstStyle/>
          <a:p>
            <a:r>
              <a:rPr lang="en-US" sz="6000" dirty="0">
                <a:solidFill>
                  <a:schemeClr val="bg1"/>
                </a:solidFill>
                <a:latin typeface="Segoe UI" panose="020B0502040204020203" pitchFamily="34" charset="0"/>
                <a:cs typeface="Segoe UI" panose="020B0502040204020203" pitchFamily="34" charset="0"/>
              </a:rPr>
              <a:t>3 GB</a:t>
            </a:r>
            <a:endParaRPr lang="en-US" sz="6000" dirty="0"/>
          </a:p>
        </p:txBody>
      </p:sp>
      <p:sp>
        <p:nvSpPr>
          <p:cNvPr id="13" name="TextBox 12">
            <a:extLst>
              <a:ext uri="{FF2B5EF4-FFF2-40B4-BE49-F238E27FC236}">
                <a16:creationId xmlns:a16="http://schemas.microsoft.com/office/drawing/2014/main" id="{D2B9A273-F0D0-4783-AB01-5A2E514E2C8D}"/>
              </a:ext>
            </a:extLst>
          </p:cNvPr>
          <p:cNvSpPr txBox="1"/>
          <p:nvPr/>
        </p:nvSpPr>
        <p:spPr>
          <a:xfrm>
            <a:off x="5180411" y="999288"/>
            <a:ext cx="2157411" cy="1107996"/>
          </a:xfrm>
          <a:prstGeom prst="rect">
            <a:avLst/>
          </a:prstGeom>
          <a:noFill/>
        </p:spPr>
        <p:txBody>
          <a:bodyPr wrap="square">
            <a:spAutoFit/>
          </a:bodyPr>
          <a:lstStyle/>
          <a:p>
            <a:r>
              <a:rPr lang="en-US" sz="6600" dirty="0">
                <a:solidFill>
                  <a:schemeClr val="bg1"/>
                </a:solidFill>
                <a:latin typeface="Segoe UI" panose="020B0502040204020203" pitchFamily="34" charset="0"/>
                <a:cs typeface="Segoe UI" panose="020B0502040204020203" pitchFamily="34" charset="0"/>
              </a:rPr>
              <a:t>6 MB</a:t>
            </a:r>
            <a:endParaRPr lang="en-US" sz="6600" dirty="0"/>
          </a:p>
        </p:txBody>
      </p:sp>
      <p:sp>
        <p:nvSpPr>
          <p:cNvPr id="14" name="TextBox 13">
            <a:extLst>
              <a:ext uri="{FF2B5EF4-FFF2-40B4-BE49-F238E27FC236}">
                <a16:creationId xmlns:a16="http://schemas.microsoft.com/office/drawing/2014/main" id="{0649971F-D9B2-4DF0-A6B2-16CA2589CB95}"/>
              </a:ext>
            </a:extLst>
          </p:cNvPr>
          <p:cNvSpPr txBox="1"/>
          <p:nvPr/>
        </p:nvSpPr>
        <p:spPr>
          <a:xfrm>
            <a:off x="8686800" y="1062915"/>
            <a:ext cx="2573533" cy="923330"/>
          </a:xfrm>
          <a:prstGeom prst="rect">
            <a:avLst/>
          </a:prstGeom>
          <a:noFill/>
        </p:spPr>
        <p:txBody>
          <a:bodyPr wrap="square">
            <a:spAutoFit/>
          </a:bodyPr>
          <a:lstStyle/>
          <a:p>
            <a:r>
              <a:rPr lang="en-US" sz="5400" dirty="0">
                <a:solidFill>
                  <a:schemeClr val="bg1"/>
                </a:solidFill>
                <a:latin typeface="Segoe UI" panose="020B0502040204020203" pitchFamily="34" charset="0"/>
                <a:cs typeface="Segoe UI" panose="020B0502040204020203" pitchFamily="34" charset="0"/>
              </a:rPr>
              <a:t>15 Mins</a:t>
            </a:r>
            <a:endParaRPr lang="en-US" sz="5400" dirty="0"/>
          </a:p>
        </p:txBody>
      </p:sp>
      <p:sp>
        <p:nvSpPr>
          <p:cNvPr id="16" name="TextBox 15">
            <a:extLst>
              <a:ext uri="{FF2B5EF4-FFF2-40B4-BE49-F238E27FC236}">
                <a16:creationId xmlns:a16="http://schemas.microsoft.com/office/drawing/2014/main" id="{0F89E095-A8CA-4E91-A772-A917B6457447}"/>
              </a:ext>
            </a:extLst>
          </p:cNvPr>
          <p:cNvSpPr txBox="1"/>
          <p:nvPr/>
        </p:nvSpPr>
        <p:spPr>
          <a:xfrm>
            <a:off x="2558952" y="3899082"/>
            <a:ext cx="1562294" cy="1015663"/>
          </a:xfrm>
          <a:prstGeom prst="rect">
            <a:avLst/>
          </a:prstGeom>
          <a:noFill/>
        </p:spPr>
        <p:txBody>
          <a:bodyPr wrap="square">
            <a:spAutoFit/>
          </a:bodyPr>
          <a:lstStyle/>
          <a:p>
            <a:r>
              <a:rPr lang="en-US" sz="6000" dirty="0">
                <a:solidFill>
                  <a:schemeClr val="bg1"/>
                </a:solidFill>
                <a:latin typeface="Segoe UI" panose="020B0502040204020203" pitchFamily="34" charset="0"/>
                <a:cs typeface="Segoe UI" panose="020B0502040204020203" pitchFamily="34" charset="0"/>
              </a:rPr>
              <a:t>200</a:t>
            </a:r>
            <a:endParaRPr lang="en-US" sz="6000" dirty="0"/>
          </a:p>
        </p:txBody>
      </p:sp>
      <p:sp>
        <p:nvSpPr>
          <p:cNvPr id="17" name="TextBox 16">
            <a:extLst>
              <a:ext uri="{FF2B5EF4-FFF2-40B4-BE49-F238E27FC236}">
                <a16:creationId xmlns:a16="http://schemas.microsoft.com/office/drawing/2014/main" id="{144E212F-32A0-4A9A-8741-A1AE79BE554D}"/>
              </a:ext>
            </a:extLst>
          </p:cNvPr>
          <p:cNvSpPr txBox="1"/>
          <p:nvPr/>
        </p:nvSpPr>
        <p:spPr>
          <a:xfrm>
            <a:off x="7797800" y="3886431"/>
            <a:ext cx="3125586" cy="1015663"/>
          </a:xfrm>
          <a:prstGeom prst="rect">
            <a:avLst/>
          </a:prstGeom>
          <a:noFill/>
        </p:spPr>
        <p:txBody>
          <a:bodyPr wrap="square">
            <a:spAutoFit/>
          </a:bodyPr>
          <a:lstStyle/>
          <a:p>
            <a:r>
              <a:rPr lang="en-US" sz="6000" dirty="0">
                <a:solidFill>
                  <a:schemeClr val="bg1"/>
                </a:solidFill>
                <a:latin typeface="Segoe UI" panose="020B0502040204020203" pitchFamily="34" charset="0"/>
                <a:cs typeface="Segoe UI" panose="020B0502040204020203" pitchFamily="34" charset="0"/>
              </a:rPr>
              <a:t>30 Secs</a:t>
            </a:r>
            <a:endParaRPr lang="en-US" sz="6000" dirty="0"/>
          </a:p>
        </p:txBody>
      </p:sp>
    </p:spTree>
    <p:extLst>
      <p:ext uri="{BB962C8B-B14F-4D97-AF65-F5344CB8AC3E}">
        <p14:creationId xmlns:p14="http://schemas.microsoft.com/office/powerpoint/2010/main" val="1134296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4230094" y="1448002"/>
            <a:ext cx="7314206" cy="2552498"/>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dirty="0">
                <a:solidFill>
                  <a:schemeClr val="bg1"/>
                </a:solidFill>
                <a:latin typeface="Segoe UI" panose="020B0502040204020203" pitchFamily="34" charset="0"/>
                <a:cs typeface="Segoe UI" panose="020B0502040204020203" pitchFamily="34" charset="0"/>
              </a:rPr>
              <a:t>Wrestling with </a:t>
            </a:r>
          </a:p>
          <a:p>
            <a:pPr algn="l">
              <a:lnSpc>
                <a:spcPct val="100000"/>
              </a:lnSpc>
            </a:pPr>
            <a:r>
              <a:rPr lang="en-US" sz="9600" dirty="0" err="1">
                <a:solidFill>
                  <a:srgbClr val="FFC000"/>
                </a:solidFill>
                <a:latin typeface="Segoe UI" panose="020B0502040204020203" pitchFamily="34" charset="0"/>
                <a:cs typeface="Segoe UI" panose="020B0502040204020203" pitchFamily="34" charset="0"/>
              </a:rPr>
              <a:t>Coldstart</a:t>
            </a:r>
            <a:endParaRPr lang="en-US" dirty="0">
              <a:solidFill>
                <a:srgbClr val="FFC000"/>
              </a:solidFill>
              <a:latin typeface="Segoe UI" panose="020B05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5FD3B227-8222-48BE-A10A-BDF8E33747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700" y="1352651"/>
            <a:ext cx="3105049" cy="3105049"/>
          </a:xfrm>
          <a:prstGeom prst="rect">
            <a:avLst/>
          </a:prstGeom>
        </p:spPr>
      </p:pic>
    </p:spTree>
    <p:extLst>
      <p:ext uri="{BB962C8B-B14F-4D97-AF65-F5344CB8AC3E}">
        <p14:creationId xmlns:p14="http://schemas.microsoft.com/office/powerpoint/2010/main" val="3308200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056083" y="4665659"/>
            <a:ext cx="9759950" cy="6857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800" dirty="0">
                <a:solidFill>
                  <a:schemeClr val="bg1"/>
                </a:solidFill>
                <a:latin typeface="Segoe UI" panose="020B0502040204020203" pitchFamily="34" charset="0"/>
                <a:cs typeface="Segoe UI" panose="020B0502040204020203" pitchFamily="34" charset="0"/>
              </a:rPr>
              <a:t>Common Causes of </a:t>
            </a:r>
            <a:r>
              <a:rPr lang="en-US" sz="4800" dirty="0" err="1">
                <a:solidFill>
                  <a:srgbClr val="00B0F0"/>
                </a:solidFill>
                <a:latin typeface="Segoe UI" panose="020B0502040204020203" pitchFamily="34" charset="0"/>
                <a:cs typeface="Segoe UI" panose="020B0502040204020203" pitchFamily="34" charset="0"/>
              </a:rPr>
              <a:t>Coldstart</a:t>
            </a:r>
            <a:endParaRPr lang="en-US" sz="4800" dirty="0">
              <a:solidFill>
                <a:srgbClr val="00B0F0"/>
              </a:solidFill>
              <a:latin typeface="Segoe UI" panose="020B0502040204020203" pitchFamily="34" charset="0"/>
              <a:cs typeface="Segoe UI" panose="020B0502040204020203" pitchFamily="34" charset="0"/>
            </a:endParaRPr>
          </a:p>
        </p:txBody>
      </p:sp>
      <p:grpSp>
        <p:nvGrpSpPr>
          <p:cNvPr id="14" name="Group 13">
            <a:extLst>
              <a:ext uri="{FF2B5EF4-FFF2-40B4-BE49-F238E27FC236}">
                <a16:creationId xmlns:a16="http://schemas.microsoft.com/office/drawing/2014/main" id="{48265097-77E2-4351-B6EB-B8AC96A094E3}"/>
              </a:ext>
            </a:extLst>
          </p:cNvPr>
          <p:cNvGrpSpPr/>
          <p:nvPr/>
        </p:nvGrpSpPr>
        <p:grpSpPr>
          <a:xfrm>
            <a:off x="26986" y="1900235"/>
            <a:ext cx="3591719" cy="2046286"/>
            <a:chOff x="1462880" y="950914"/>
            <a:chExt cx="3591719" cy="2046286"/>
          </a:xfrm>
        </p:grpSpPr>
        <p:sp>
          <p:nvSpPr>
            <p:cNvPr id="2" name="Title 1">
              <a:extLst>
                <a:ext uri="{FF2B5EF4-FFF2-40B4-BE49-F238E27FC236}">
                  <a16:creationId xmlns:a16="http://schemas.microsoft.com/office/drawing/2014/main" id="{944199C0-74A7-48B1-8FE5-1A6D515F4A64}"/>
                </a:ext>
              </a:extLst>
            </p:cNvPr>
            <p:cNvSpPr txBox="1">
              <a:spLocks/>
            </p:cNvSpPr>
            <p:nvPr/>
          </p:nvSpPr>
          <p:spPr>
            <a:xfrm>
              <a:off x="1462880" y="2489201"/>
              <a:ext cx="3591719" cy="507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000" dirty="0">
                  <a:solidFill>
                    <a:schemeClr val="bg1"/>
                  </a:solidFill>
                  <a:latin typeface="Segoe UI" panose="020B0502040204020203" pitchFamily="34" charset="0"/>
                  <a:cs typeface="Segoe UI" panose="020B0502040204020203" pitchFamily="34" charset="0"/>
                </a:rPr>
                <a:t>Poor Choice of Language</a:t>
              </a:r>
              <a:endParaRPr lang="en-US" sz="2000" dirty="0">
                <a:solidFill>
                  <a:srgbClr val="00B0F0"/>
                </a:solidFill>
                <a:latin typeface="Segoe UI" panose="020B0502040204020203" pitchFamily="34" charset="0"/>
                <a:cs typeface="Segoe UI" panose="020B0502040204020203" pitchFamily="34" charset="0"/>
              </a:endParaRPr>
            </a:p>
          </p:txBody>
        </p:sp>
        <p:pic>
          <p:nvPicPr>
            <p:cNvPr id="5" name="Graphic 4">
              <a:extLst>
                <a:ext uri="{FF2B5EF4-FFF2-40B4-BE49-F238E27FC236}">
                  <a16:creationId xmlns:a16="http://schemas.microsoft.com/office/drawing/2014/main" id="{91938181-06EE-4522-96FC-C33C69B0C3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0854" y="950914"/>
              <a:ext cx="1572417" cy="1572417"/>
            </a:xfrm>
            <a:prstGeom prst="rect">
              <a:avLst/>
            </a:prstGeom>
          </p:spPr>
        </p:pic>
      </p:grpSp>
      <p:grpSp>
        <p:nvGrpSpPr>
          <p:cNvPr id="16" name="Group 15">
            <a:extLst>
              <a:ext uri="{FF2B5EF4-FFF2-40B4-BE49-F238E27FC236}">
                <a16:creationId xmlns:a16="http://schemas.microsoft.com/office/drawing/2014/main" id="{1DE89C1E-B803-41F7-88FE-A39F757D0DF0}"/>
              </a:ext>
            </a:extLst>
          </p:cNvPr>
          <p:cNvGrpSpPr/>
          <p:nvPr/>
        </p:nvGrpSpPr>
        <p:grpSpPr>
          <a:xfrm>
            <a:off x="6064051" y="1569240"/>
            <a:ext cx="3359150" cy="2377281"/>
            <a:chOff x="6791325" y="619918"/>
            <a:chExt cx="3359150" cy="2377281"/>
          </a:xfrm>
        </p:grpSpPr>
        <p:sp>
          <p:nvSpPr>
            <p:cNvPr id="7" name="Title 1">
              <a:extLst>
                <a:ext uri="{FF2B5EF4-FFF2-40B4-BE49-F238E27FC236}">
                  <a16:creationId xmlns:a16="http://schemas.microsoft.com/office/drawing/2014/main" id="{B55C7494-64C5-4C58-8516-9865C7B0F968}"/>
                </a:ext>
              </a:extLst>
            </p:cNvPr>
            <p:cNvSpPr txBox="1">
              <a:spLocks/>
            </p:cNvSpPr>
            <p:nvPr/>
          </p:nvSpPr>
          <p:spPr>
            <a:xfrm>
              <a:off x="6791325" y="2489200"/>
              <a:ext cx="3359150" cy="507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000" dirty="0">
                  <a:solidFill>
                    <a:schemeClr val="bg1"/>
                  </a:solidFill>
                  <a:latin typeface="Segoe UI" panose="020B0502040204020203" pitchFamily="34" charset="0"/>
                  <a:cs typeface="Segoe UI" panose="020B0502040204020203" pitchFamily="34" charset="0"/>
                </a:rPr>
                <a:t>Too much code</a:t>
              </a:r>
              <a:endParaRPr lang="en-US" sz="2000" dirty="0">
                <a:solidFill>
                  <a:srgbClr val="00B0F0"/>
                </a:solidFill>
                <a:latin typeface="Segoe UI" panose="020B0502040204020203" pitchFamily="34" charset="0"/>
                <a:cs typeface="Segoe UI" panose="020B0502040204020203" pitchFamily="34" charset="0"/>
              </a:endParaRPr>
            </a:p>
          </p:txBody>
        </p:sp>
        <p:pic>
          <p:nvPicPr>
            <p:cNvPr id="11" name="Graphic 10">
              <a:extLst>
                <a:ext uri="{FF2B5EF4-FFF2-40B4-BE49-F238E27FC236}">
                  <a16:creationId xmlns:a16="http://schemas.microsoft.com/office/drawing/2014/main" id="{C916FC7E-5C89-4E80-B120-F67F102BF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5856" y="619918"/>
              <a:ext cx="1970087" cy="1970087"/>
            </a:xfrm>
            <a:prstGeom prst="rect">
              <a:avLst/>
            </a:prstGeom>
          </p:spPr>
        </p:pic>
      </p:grpSp>
      <p:grpSp>
        <p:nvGrpSpPr>
          <p:cNvPr id="17" name="Group 16">
            <a:extLst>
              <a:ext uri="{FF2B5EF4-FFF2-40B4-BE49-F238E27FC236}">
                <a16:creationId xmlns:a16="http://schemas.microsoft.com/office/drawing/2014/main" id="{A29C5BF8-EC88-4BAF-BCBE-08F723F3A3C5}"/>
              </a:ext>
            </a:extLst>
          </p:cNvPr>
          <p:cNvGrpSpPr/>
          <p:nvPr/>
        </p:nvGrpSpPr>
        <p:grpSpPr>
          <a:xfrm>
            <a:off x="3271440" y="1500185"/>
            <a:ext cx="3359150" cy="2446336"/>
            <a:chOff x="1390651" y="3030537"/>
            <a:chExt cx="3359150" cy="2446336"/>
          </a:xfrm>
        </p:grpSpPr>
        <p:sp>
          <p:nvSpPr>
            <p:cNvPr id="8" name="Title 1">
              <a:extLst>
                <a:ext uri="{FF2B5EF4-FFF2-40B4-BE49-F238E27FC236}">
                  <a16:creationId xmlns:a16="http://schemas.microsoft.com/office/drawing/2014/main" id="{F0E8A7E5-DAA5-4734-BFF7-2807B683F42B}"/>
                </a:ext>
              </a:extLst>
            </p:cNvPr>
            <p:cNvSpPr txBox="1">
              <a:spLocks/>
            </p:cNvSpPr>
            <p:nvPr/>
          </p:nvSpPr>
          <p:spPr>
            <a:xfrm>
              <a:off x="1390651" y="4968874"/>
              <a:ext cx="3359150" cy="507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000" dirty="0">
                  <a:solidFill>
                    <a:schemeClr val="bg1"/>
                  </a:solidFill>
                  <a:latin typeface="Segoe UI" panose="020B0502040204020203" pitchFamily="34" charset="0"/>
                  <a:cs typeface="Segoe UI" panose="020B0502040204020203" pitchFamily="34" charset="0"/>
                </a:rPr>
                <a:t>Heavy Dependencies</a:t>
              </a:r>
              <a:endParaRPr lang="en-US" sz="2000" dirty="0">
                <a:solidFill>
                  <a:srgbClr val="00B0F0"/>
                </a:solidFill>
                <a:latin typeface="Segoe UI" panose="020B0502040204020203" pitchFamily="34" charset="0"/>
                <a:cs typeface="Segoe UI" panose="020B0502040204020203" pitchFamily="34" charset="0"/>
              </a:endParaRPr>
            </a:p>
          </p:txBody>
        </p:sp>
        <p:pic>
          <p:nvPicPr>
            <p:cNvPr id="13" name="Graphic 12">
              <a:extLst>
                <a:ext uri="{FF2B5EF4-FFF2-40B4-BE49-F238E27FC236}">
                  <a16:creationId xmlns:a16="http://schemas.microsoft.com/office/drawing/2014/main" id="{A1084566-8827-4050-9BAF-D53DD12CBD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5182" y="3030537"/>
              <a:ext cx="1970087" cy="1970087"/>
            </a:xfrm>
            <a:prstGeom prst="rect">
              <a:avLst/>
            </a:prstGeom>
          </p:spPr>
        </p:pic>
      </p:grpSp>
      <p:grpSp>
        <p:nvGrpSpPr>
          <p:cNvPr id="20" name="Group 19">
            <a:extLst>
              <a:ext uri="{FF2B5EF4-FFF2-40B4-BE49-F238E27FC236}">
                <a16:creationId xmlns:a16="http://schemas.microsoft.com/office/drawing/2014/main" id="{CEAD98F2-B009-421B-9BA9-0D8257749595}"/>
              </a:ext>
            </a:extLst>
          </p:cNvPr>
          <p:cNvGrpSpPr/>
          <p:nvPr/>
        </p:nvGrpSpPr>
        <p:grpSpPr>
          <a:xfrm>
            <a:off x="8832850" y="2101760"/>
            <a:ext cx="3359150" cy="1844761"/>
            <a:chOff x="7138591" y="3632111"/>
            <a:chExt cx="3359150" cy="1844761"/>
          </a:xfrm>
        </p:grpSpPr>
        <p:sp>
          <p:nvSpPr>
            <p:cNvPr id="9" name="Title 1">
              <a:extLst>
                <a:ext uri="{FF2B5EF4-FFF2-40B4-BE49-F238E27FC236}">
                  <a16:creationId xmlns:a16="http://schemas.microsoft.com/office/drawing/2014/main" id="{48717C04-1F95-4F48-B7A7-8C697D8B34EF}"/>
                </a:ext>
              </a:extLst>
            </p:cNvPr>
            <p:cNvSpPr txBox="1">
              <a:spLocks/>
            </p:cNvSpPr>
            <p:nvPr/>
          </p:nvSpPr>
          <p:spPr>
            <a:xfrm>
              <a:off x="7138591" y="4968873"/>
              <a:ext cx="3359150" cy="507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2000" dirty="0">
                  <a:solidFill>
                    <a:schemeClr val="bg1"/>
                  </a:solidFill>
                  <a:latin typeface="Segoe UI" panose="020B0502040204020203" pitchFamily="34" charset="0"/>
                  <a:cs typeface="Segoe UI" panose="020B0502040204020203" pitchFamily="34" charset="0"/>
                </a:rPr>
                <a:t>VPC Integration</a:t>
              </a:r>
              <a:endParaRPr lang="en-US" sz="2000" dirty="0">
                <a:solidFill>
                  <a:srgbClr val="00B0F0"/>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F3315E52-CD64-4B18-98BB-1EA4097F584E}"/>
                </a:ext>
              </a:extLst>
            </p:cNvPr>
            <p:cNvSpPr txBox="1"/>
            <p:nvPr/>
          </p:nvSpPr>
          <p:spPr>
            <a:xfrm>
              <a:off x="7856936" y="3632111"/>
              <a:ext cx="1970087" cy="1200329"/>
            </a:xfrm>
            <a:prstGeom prst="rect">
              <a:avLst/>
            </a:prstGeom>
            <a:noFill/>
          </p:spPr>
          <p:txBody>
            <a:bodyPr wrap="square">
              <a:spAutoFit/>
            </a:bodyPr>
            <a:lstStyle/>
            <a:p>
              <a:r>
                <a:rPr lang="en-US" sz="7200" b="1" dirty="0">
                  <a:solidFill>
                    <a:schemeClr val="bg1"/>
                  </a:solidFill>
                  <a:latin typeface="Segoe UI" panose="020B0502040204020203" pitchFamily="34" charset="0"/>
                  <a:cs typeface="Segoe UI" panose="020B0502040204020203" pitchFamily="34" charset="0"/>
                </a:rPr>
                <a:t>VPC</a:t>
              </a:r>
              <a:endParaRPr lang="en-US" sz="5400" b="1" dirty="0"/>
            </a:p>
          </p:txBody>
        </p:sp>
      </p:grpSp>
    </p:spTree>
    <p:extLst>
      <p:ext uri="{BB962C8B-B14F-4D97-AF65-F5344CB8AC3E}">
        <p14:creationId xmlns:p14="http://schemas.microsoft.com/office/powerpoint/2010/main" val="2398503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056083" y="4665659"/>
            <a:ext cx="9759950" cy="9373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800" dirty="0" err="1">
                <a:solidFill>
                  <a:srgbClr val="FFC000"/>
                </a:solidFill>
                <a:latin typeface="Segoe UI" panose="020B0502040204020203" pitchFamily="34" charset="0"/>
                <a:cs typeface="Segoe UI" panose="020B0502040204020203" pitchFamily="34" charset="0"/>
              </a:rPr>
              <a:t>Coldstart</a:t>
            </a:r>
            <a:r>
              <a:rPr lang="en-US" sz="4800" dirty="0">
                <a:solidFill>
                  <a:srgbClr val="FFC000"/>
                </a:solidFill>
                <a:latin typeface="Segoe UI" panose="020B0502040204020203" pitchFamily="34" charset="0"/>
                <a:cs typeface="Segoe UI" panose="020B0502040204020203" pitchFamily="34" charset="0"/>
              </a:rPr>
              <a:t> Busters</a:t>
            </a:r>
          </a:p>
        </p:txBody>
      </p:sp>
      <p:sp>
        <p:nvSpPr>
          <p:cNvPr id="21" name="Title 1">
            <a:extLst>
              <a:ext uri="{FF2B5EF4-FFF2-40B4-BE49-F238E27FC236}">
                <a16:creationId xmlns:a16="http://schemas.microsoft.com/office/drawing/2014/main" id="{60D05491-BBFD-4041-BB50-7BAA71D68692}"/>
              </a:ext>
            </a:extLst>
          </p:cNvPr>
          <p:cNvSpPr txBox="1">
            <a:spLocks/>
          </p:cNvSpPr>
          <p:nvPr/>
        </p:nvSpPr>
        <p:spPr>
          <a:xfrm>
            <a:off x="3382993" y="3291206"/>
            <a:ext cx="3005774" cy="507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solidFill>
                  <a:schemeClr val="bg1"/>
                </a:solidFill>
                <a:latin typeface="Segoe UI" panose="020B0502040204020203" pitchFamily="34" charset="0"/>
                <a:cs typeface="Segoe UI" panose="020B0502040204020203" pitchFamily="34" charset="0"/>
              </a:rPr>
              <a:t>Use </a:t>
            </a:r>
            <a:r>
              <a:rPr lang="en-US" sz="1800" dirty="0" err="1">
                <a:solidFill>
                  <a:schemeClr val="bg1"/>
                </a:solidFill>
                <a:latin typeface="Segoe UI" panose="020B0502040204020203" pitchFamily="34" charset="0"/>
                <a:cs typeface="Segoe UI" panose="020B0502040204020203" pitchFamily="34" charset="0"/>
              </a:rPr>
              <a:t>Lamba</a:t>
            </a:r>
            <a:r>
              <a:rPr lang="en-US" sz="1800" dirty="0">
                <a:solidFill>
                  <a:schemeClr val="bg1"/>
                </a:solidFill>
                <a:latin typeface="Segoe UI" panose="020B0502040204020203" pitchFamily="34" charset="0"/>
                <a:cs typeface="Segoe UI" panose="020B0502040204020203" pitchFamily="34" charset="0"/>
              </a:rPr>
              <a:t> Layers</a:t>
            </a:r>
            <a:endParaRPr lang="en-US" sz="1800" dirty="0">
              <a:solidFill>
                <a:srgbClr val="00B0F0"/>
              </a:solidFill>
              <a:latin typeface="Segoe UI" panose="020B0502040204020203" pitchFamily="34" charset="0"/>
              <a:cs typeface="Segoe UI" panose="020B0502040204020203" pitchFamily="34" charset="0"/>
            </a:endParaRPr>
          </a:p>
        </p:txBody>
      </p:sp>
      <p:sp>
        <p:nvSpPr>
          <p:cNvPr id="22" name="Title 1">
            <a:extLst>
              <a:ext uri="{FF2B5EF4-FFF2-40B4-BE49-F238E27FC236}">
                <a16:creationId xmlns:a16="http://schemas.microsoft.com/office/drawing/2014/main" id="{078AB2DB-3778-40EF-90AC-383E5FEECAF4}"/>
              </a:ext>
            </a:extLst>
          </p:cNvPr>
          <p:cNvSpPr txBox="1">
            <a:spLocks/>
          </p:cNvSpPr>
          <p:nvPr/>
        </p:nvSpPr>
        <p:spPr>
          <a:xfrm>
            <a:off x="6435407" y="3410585"/>
            <a:ext cx="2114233" cy="3886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solidFill>
                  <a:schemeClr val="bg1"/>
                </a:solidFill>
                <a:latin typeface="Segoe UI" panose="020B0502040204020203" pitchFamily="34" charset="0"/>
                <a:cs typeface="Segoe UI" panose="020B0502040204020203" pitchFamily="34" charset="0"/>
              </a:rPr>
              <a:t>Minimize VPC</a:t>
            </a:r>
            <a:endParaRPr lang="en-US" sz="1800" dirty="0">
              <a:solidFill>
                <a:srgbClr val="00B0F0"/>
              </a:solidFill>
              <a:latin typeface="Segoe UI" panose="020B0502040204020203" pitchFamily="34" charset="0"/>
              <a:cs typeface="Segoe UI" panose="020B0502040204020203" pitchFamily="34" charset="0"/>
            </a:endParaRPr>
          </a:p>
        </p:txBody>
      </p:sp>
      <p:sp>
        <p:nvSpPr>
          <p:cNvPr id="23" name="Title 1">
            <a:extLst>
              <a:ext uri="{FF2B5EF4-FFF2-40B4-BE49-F238E27FC236}">
                <a16:creationId xmlns:a16="http://schemas.microsoft.com/office/drawing/2014/main" id="{CE3CB80A-79F9-49F8-89FA-32144113F464}"/>
              </a:ext>
            </a:extLst>
          </p:cNvPr>
          <p:cNvSpPr txBox="1">
            <a:spLocks/>
          </p:cNvSpPr>
          <p:nvPr/>
        </p:nvSpPr>
        <p:spPr>
          <a:xfrm>
            <a:off x="9241630" y="3415085"/>
            <a:ext cx="2114233" cy="38862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solidFill>
                  <a:schemeClr val="bg1"/>
                </a:solidFill>
                <a:latin typeface="Segoe UI" panose="020B0502040204020203" pitchFamily="34" charset="0"/>
                <a:cs typeface="Segoe UI" panose="020B0502040204020203" pitchFamily="34" charset="0"/>
              </a:rPr>
              <a:t>Keep Warm</a:t>
            </a:r>
            <a:endParaRPr lang="en-US" sz="1800" dirty="0">
              <a:solidFill>
                <a:srgbClr val="00B0F0"/>
              </a:solidFill>
              <a:latin typeface="Segoe UI" panose="020B0502040204020203" pitchFamily="34" charset="0"/>
              <a:cs typeface="Segoe UI" panose="020B0502040204020203" pitchFamily="34" charset="0"/>
            </a:endParaRPr>
          </a:p>
        </p:txBody>
      </p:sp>
      <p:grpSp>
        <p:nvGrpSpPr>
          <p:cNvPr id="28" name="Group 27">
            <a:extLst>
              <a:ext uri="{FF2B5EF4-FFF2-40B4-BE49-F238E27FC236}">
                <a16:creationId xmlns:a16="http://schemas.microsoft.com/office/drawing/2014/main" id="{0D8CC31B-24F8-456F-9EA8-700EDA71E905}"/>
              </a:ext>
            </a:extLst>
          </p:cNvPr>
          <p:cNvGrpSpPr/>
          <p:nvPr/>
        </p:nvGrpSpPr>
        <p:grpSpPr>
          <a:xfrm>
            <a:off x="482961" y="2281555"/>
            <a:ext cx="3005774" cy="1536065"/>
            <a:chOff x="530669" y="1776729"/>
            <a:chExt cx="3005774" cy="1536065"/>
          </a:xfrm>
        </p:grpSpPr>
        <p:sp>
          <p:nvSpPr>
            <p:cNvPr id="3" name="Title 1">
              <a:extLst>
                <a:ext uri="{FF2B5EF4-FFF2-40B4-BE49-F238E27FC236}">
                  <a16:creationId xmlns:a16="http://schemas.microsoft.com/office/drawing/2014/main" id="{590185CF-CB5C-4FF7-ACA9-87D09971BD06}"/>
                </a:ext>
              </a:extLst>
            </p:cNvPr>
            <p:cNvSpPr txBox="1">
              <a:spLocks/>
            </p:cNvSpPr>
            <p:nvPr/>
          </p:nvSpPr>
          <p:spPr>
            <a:xfrm>
              <a:off x="530669" y="2804795"/>
              <a:ext cx="3005774" cy="507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solidFill>
                    <a:schemeClr val="bg1"/>
                  </a:solidFill>
                  <a:latin typeface="Segoe UI" panose="020B0502040204020203" pitchFamily="34" charset="0"/>
                  <a:cs typeface="Segoe UI" panose="020B0502040204020203" pitchFamily="34" charset="0"/>
                </a:rPr>
                <a:t>Pick GO, JS and Python</a:t>
              </a:r>
              <a:endParaRPr lang="en-US" sz="1800" dirty="0">
                <a:solidFill>
                  <a:srgbClr val="00B0F0"/>
                </a:solidFill>
                <a:latin typeface="Segoe UI"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D908C4C4-772F-4F32-890A-4022FC5DAA66}"/>
                </a:ext>
              </a:extLst>
            </p:cNvPr>
            <p:cNvGrpSpPr/>
            <p:nvPr/>
          </p:nvGrpSpPr>
          <p:grpSpPr>
            <a:xfrm>
              <a:off x="847623" y="1776729"/>
              <a:ext cx="2583078" cy="1196340"/>
              <a:chOff x="831720" y="1211864"/>
              <a:chExt cx="2583078" cy="1196340"/>
            </a:xfrm>
          </p:grpSpPr>
          <p:pic>
            <p:nvPicPr>
              <p:cNvPr id="10" name="Picture 9">
                <a:extLst>
                  <a:ext uri="{FF2B5EF4-FFF2-40B4-BE49-F238E27FC236}">
                    <a16:creationId xmlns:a16="http://schemas.microsoft.com/office/drawing/2014/main" id="{661EF227-0590-4505-B1C2-88B0DBFDB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720" y="1415100"/>
                <a:ext cx="620317" cy="760922"/>
              </a:xfrm>
              <a:prstGeom prst="rect">
                <a:avLst/>
              </a:prstGeom>
            </p:spPr>
          </p:pic>
          <p:pic>
            <p:nvPicPr>
              <p:cNvPr id="24" name="Picture 23">
                <a:extLst>
                  <a:ext uri="{FF2B5EF4-FFF2-40B4-BE49-F238E27FC236}">
                    <a16:creationId xmlns:a16="http://schemas.microsoft.com/office/drawing/2014/main" id="{2D4358B7-3CAE-4637-B66E-9C398B06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458" y="1211864"/>
                <a:ext cx="1196340" cy="1196340"/>
              </a:xfrm>
              <a:prstGeom prst="rect">
                <a:avLst/>
              </a:prstGeom>
            </p:spPr>
          </p:pic>
          <p:pic>
            <p:nvPicPr>
              <p:cNvPr id="26" name="Picture 25">
                <a:extLst>
                  <a:ext uri="{FF2B5EF4-FFF2-40B4-BE49-F238E27FC236}">
                    <a16:creationId xmlns:a16="http://schemas.microsoft.com/office/drawing/2014/main" id="{0201B9AA-0C92-4A4F-8B8F-ADDA15D75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511" y="1506542"/>
                <a:ext cx="620317" cy="620317"/>
              </a:xfrm>
              <a:prstGeom prst="rect">
                <a:avLst/>
              </a:prstGeom>
            </p:spPr>
          </p:pic>
        </p:grpSp>
      </p:grpSp>
      <p:pic>
        <p:nvPicPr>
          <p:cNvPr id="30" name="Graphic 29">
            <a:extLst>
              <a:ext uri="{FF2B5EF4-FFF2-40B4-BE49-F238E27FC236}">
                <a16:creationId xmlns:a16="http://schemas.microsoft.com/office/drawing/2014/main" id="{A7DB3674-0D6F-4804-AF7B-24240C5D3A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5025" y="2198515"/>
            <a:ext cx="1205997" cy="1205997"/>
          </a:xfrm>
          <a:prstGeom prst="rect">
            <a:avLst/>
          </a:prstGeom>
        </p:spPr>
      </p:pic>
      <p:sp>
        <p:nvSpPr>
          <p:cNvPr id="32" name="TextBox 31">
            <a:extLst>
              <a:ext uri="{FF2B5EF4-FFF2-40B4-BE49-F238E27FC236}">
                <a16:creationId xmlns:a16="http://schemas.microsoft.com/office/drawing/2014/main" id="{47729DDF-BF64-4905-B335-895E60442F58}"/>
              </a:ext>
            </a:extLst>
          </p:cNvPr>
          <p:cNvSpPr txBox="1"/>
          <p:nvPr/>
        </p:nvSpPr>
        <p:spPr>
          <a:xfrm>
            <a:off x="6435407" y="2204183"/>
            <a:ext cx="1970087" cy="1200329"/>
          </a:xfrm>
          <a:prstGeom prst="rect">
            <a:avLst/>
          </a:prstGeom>
          <a:noFill/>
        </p:spPr>
        <p:txBody>
          <a:bodyPr wrap="square">
            <a:spAutoFit/>
          </a:bodyPr>
          <a:lstStyle/>
          <a:p>
            <a:r>
              <a:rPr lang="en-US" sz="7200" b="1" dirty="0">
                <a:solidFill>
                  <a:schemeClr val="bg1"/>
                </a:solidFill>
                <a:latin typeface="Segoe UI" panose="020B0502040204020203" pitchFamily="34" charset="0"/>
                <a:cs typeface="Segoe UI" panose="020B0502040204020203" pitchFamily="34" charset="0"/>
              </a:rPr>
              <a:t>VPC</a:t>
            </a:r>
            <a:endParaRPr lang="en-US" sz="5400" b="1" dirty="0"/>
          </a:p>
        </p:txBody>
      </p:sp>
      <p:pic>
        <p:nvPicPr>
          <p:cNvPr id="34" name="Picture 33">
            <a:extLst>
              <a:ext uri="{FF2B5EF4-FFF2-40B4-BE49-F238E27FC236}">
                <a16:creationId xmlns:a16="http://schemas.microsoft.com/office/drawing/2014/main" id="{75625EA5-D406-4AC0-9B87-FBEBF8D360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5722" y="1845969"/>
            <a:ext cx="2202762" cy="1460527"/>
          </a:xfrm>
          <a:prstGeom prst="rect">
            <a:avLst/>
          </a:prstGeom>
        </p:spPr>
      </p:pic>
    </p:spTree>
    <p:extLst>
      <p:ext uri="{BB962C8B-B14F-4D97-AF65-F5344CB8AC3E}">
        <p14:creationId xmlns:p14="http://schemas.microsoft.com/office/powerpoint/2010/main" val="1541868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DC7968-A53A-49B7-9C4A-229451AC84FD}"/>
              </a:ext>
            </a:extLst>
          </p:cNvPr>
          <p:cNvSpPr txBox="1">
            <a:spLocks/>
          </p:cNvSpPr>
          <p:nvPr/>
        </p:nvSpPr>
        <p:spPr>
          <a:xfrm>
            <a:off x="3772894" y="1727200"/>
            <a:ext cx="7428506" cy="2527300"/>
          </a:xfrm>
          <a:prstGeom prst="rect">
            <a:avLst/>
          </a:prstGeom>
          <a:solidFill>
            <a:schemeClr val="tx1">
              <a:lumMod val="85000"/>
              <a:lumOff val="15000"/>
            </a:schemeClr>
          </a:solidFill>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7200" dirty="0">
                <a:solidFill>
                  <a:schemeClr val="bg1"/>
                </a:solidFill>
                <a:latin typeface="Segoe UI" panose="020B0502040204020203" pitchFamily="34" charset="0"/>
                <a:cs typeface="Segoe UI" panose="020B0502040204020203" pitchFamily="34" charset="0"/>
              </a:rPr>
              <a:t>Serverless is </a:t>
            </a:r>
          </a:p>
          <a:p>
            <a:pPr algn="l">
              <a:lnSpc>
                <a:spcPct val="120000"/>
              </a:lnSpc>
            </a:pPr>
            <a:r>
              <a:rPr lang="en-US" sz="6600" dirty="0">
                <a:solidFill>
                  <a:schemeClr val="accent4"/>
                </a:solidFill>
                <a:latin typeface="Segoe UI" panose="020B0502040204020203" pitchFamily="34" charset="0"/>
                <a:cs typeface="Segoe UI" panose="020B0502040204020203" pitchFamily="34" charset="0"/>
              </a:rPr>
              <a:t>NOT for everything</a:t>
            </a:r>
          </a:p>
        </p:txBody>
      </p:sp>
      <p:pic>
        <p:nvPicPr>
          <p:cNvPr id="4" name="Graphic 3">
            <a:extLst>
              <a:ext uri="{FF2B5EF4-FFF2-40B4-BE49-F238E27FC236}">
                <a16:creationId xmlns:a16="http://schemas.microsoft.com/office/drawing/2014/main" id="{A774DEA9-A4BF-4C2C-B1F6-6C4F532A80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394" y="1727200"/>
            <a:ext cx="2527300" cy="2527300"/>
          </a:xfrm>
          <a:prstGeom prst="rect">
            <a:avLst/>
          </a:prstGeom>
        </p:spPr>
      </p:pic>
    </p:spTree>
    <p:extLst>
      <p:ext uri="{BB962C8B-B14F-4D97-AF65-F5344CB8AC3E}">
        <p14:creationId xmlns:p14="http://schemas.microsoft.com/office/powerpoint/2010/main" val="37480630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031875" y="4897012"/>
            <a:ext cx="10128250" cy="156649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400" dirty="0">
                <a:solidFill>
                  <a:schemeClr val="bg1"/>
                </a:solidFill>
                <a:latin typeface="Segoe UI" panose="020B0502040204020203" pitchFamily="34" charset="0"/>
                <a:cs typeface="Segoe UI" panose="020B0502040204020203" pitchFamily="34" charset="0"/>
              </a:rPr>
              <a:t>It can be </a:t>
            </a:r>
            <a:r>
              <a:rPr lang="en-US" sz="4400" dirty="0">
                <a:solidFill>
                  <a:schemeClr val="accent4"/>
                </a:solidFill>
                <a:latin typeface="Segoe UI" panose="020B0502040204020203" pitchFamily="34" charset="0"/>
                <a:cs typeface="Segoe UI" panose="020B0502040204020203" pitchFamily="34" charset="0"/>
              </a:rPr>
              <a:t>rewarding</a:t>
            </a:r>
            <a:r>
              <a:rPr lang="en-US" sz="4400" dirty="0">
                <a:solidFill>
                  <a:schemeClr val="bg1"/>
                </a:solidFill>
                <a:latin typeface="Segoe UI" panose="020B0502040204020203" pitchFamily="34" charset="0"/>
                <a:cs typeface="Segoe UI" panose="020B0502040204020203" pitchFamily="34" charset="0"/>
              </a:rPr>
              <a:t> to utilize </a:t>
            </a:r>
            <a:r>
              <a:rPr lang="en-US" sz="4400" dirty="0">
                <a:solidFill>
                  <a:schemeClr val="accent4"/>
                </a:solidFill>
                <a:latin typeface="Segoe UI" panose="020B0502040204020203" pitchFamily="34" charset="0"/>
                <a:cs typeface="Segoe UI" panose="020B0502040204020203" pitchFamily="34" charset="0"/>
              </a:rPr>
              <a:t>Docker and K8s on certain cases</a:t>
            </a:r>
          </a:p>
        </p:txBody>
      </p:sp>
      <p:pic>
        <p:nvPicPr>
          <p:cNvPr id="3" name="Graphic 2">
            <a:extLst>
              <a:ext uri="{FF2B5EF4-FFF2-40B4-BE49-F238E27FC236}">
                <a16:creationId xmlns:a16="http://schemas.microsoft.com/office/drawing/2014/main" id="{436C2104-3FD4-4FE7-A5DA-C046030AAE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8100" y="629813"/>
            <a:ext cx="2667000" cy="2667000"/>
          </a:xfrm>
          <a:prstGeom prst="rect">
            <a:avLst/>
          </a:prstGeom>
        </p:spPr>
      </p:pic>
      <p:sp>
        <p:nvSpPr>
          <p:cNvPr id="7" name="TextBox 6">
            <a:extLst>
              <a:ext uri="{FF2B5EF4-FFF2-40B4-BE49-F238E27FC236}">
                <a16:creationId xmlns:a16="http://schemas.microsoft.com/office/drawing/2014/main" id="{FF7B4615-F4A5-450C-95E2-1F93EEACCE70}"/>
              </a:ext>
            </a:extLst>
          </p:cNvPr>
          <p:cNvSpPr txBox="1"/>
          <p:nvPr/>
        </p:nvSpPr>
        <p:spPr>
          <a:xfrm>
            <a:off x="1466850" y="3232450"/>
            <a:ext cx="2349500" cy="523220"/>
          </a:xfrm>
          <a:prstGeom prst="rect">
            <a:avLst/>
          </a:prstGeom>
          <a:noFill/>
        </p:spPr>
        <p:txBody>
          <a:bodyPr wrap="square">
            <a:spAutoFit/>
          </a:bodyPr>
          <a:lstStyle/>
          <a:p>
            <a:pPr algn="ctr"/>
            <a:r>
              <a:rPr lang="en-US" sz="2800" dirty="0">
                <a:solidFill>
                  <a:schemeClr val="bg1"/>
                </a:solidFill>
                <a:latin typeface="Segoe UI" panose="020B0502040204020203" pitchFamily="34" charset="0"/>
                <a:cs typeface="Segoe UI" panose="020B0502040204020203" pitchFamily="34" charset="0"/>
              </a:rPr>
              <a:t>B2B Services</a:t>
            </a:r>
            <a:endParaRPr lang="en-US" sz="2800" dirty="0"/>
          </a:p>
        </p:txBody>
      </p:sp>
      <p:pic>
        <p:nvPicPr>
          <p:cNvPr id="8" name="Graphic 7">
            <a:extLst>
              <a:ext uri="{FF2B5EF4-FFF2-40B4-BE49-F238E27FC236}">
                <a16:creationId xmlns:a16="http://schemas.microsoft.com/office/drawing/2014/main" id="{52D582E9-4BBB-4423-B82B-D140FFC7D1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80504" y="1004598"/>
            <a:ext cx="1919746" cy="1919746"/>
          </a:xfrm>
          <a:prstGeom prst="rect">
            <a:avLst/>
          </a:prstGeom>
        </p:spPr>
      </p:pic>
      <p:sp>
        <p:nvSpPr>
          <p:cNvPr id="10" name="TextBox 9">
            <a:extLst>
              <a:ext uri="{FF2B5EF4-FFF2-40B4-BE49-F238E27FC236}">
                <a16:creationId xmlns:a16="http://schemas.microsoft.com/office/drawing/2014/main" id="{6B63EA8E-5312-4844-8C96-F6C3EF5C5824}"/>
              </a:ext>
            </a:extLst>
          </p:cNvPr>
          <p:cNvSpPr txBox="1"/>
          <p:nvPr/>
        </p:nvSpPr>
        <p:spPr>
          <a:xfrm>
            <a:off x="9080504" y="3283250"/>
            <a:ext cx="2349500" cy="523220"/>
          </a:xfrm>
          <a:prstGeom prst="rect">
            <a:avLst/>
          </a:prstGeom>
          <a:noFill/>
        </p:spPr>
        <p:txBody>
          <a:bodyPr wrap="square">
            <a:spAutoFit/>
          </a:bodyPr>
          <a:lstStyle/>
          <a:p>
            <a:pPr algn="ctr"/>
            <a:r>
              <a:rPr lang="en-US" sz="2800" dirty="0">
                <a:solidFill>
                  <a:schemeClr val="bg1"/>
                </a:solidFill>
                <a:latin typeface="Segoe UI" panose="020B0502040204020203" pitchFamily="34" charset="0"/>
                <a:cs typeface="Segoe UI" panose="020B0502040204020203" pitchFamily="34" charset="0"/>
              </a:rPr>
              <a:t>On-Premise</a:t>
            </a:r>
            <a:endParaRPr lang="en-US" sz="2800" dirty="0"/>
          </a:p>
        </p:txBody>
      </p:sp>
      <p:pic>
        <p:nvPicPr>
          <p:cNvPr id="11" name="Graphic 10">
            <a:extLst>
              <a:ext uri="{FF2B5EF4-FFF2-40B4-BE49-F238E27FC236}">
                <a16:creationId xmlns:a16="http://schemas.microsoft.com/office/drawing/2014/main" id="{DA66329C-DD28-42F4-AB24-5BBBD3AA24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29" y="1004598"/>
            <a:ext cx="1919746" cy="1919746"/>
          </a:xfrm>
          <a:prstGeom prst="rect">
            <a:avLst/>
          </a:prstGeom>
        </p:spPr>
      </p:pic>
      <p:sp>
        <p:nvSpPr>
          <p:cNvPr id="13" name="TextBox 12">
            <a:extLst>
              <a:ext uri="{FF2B5EF4-FFF2-40B4-BE49-F238E27FC236}">
                <a16:creationId xmlns:a16="http://schemas.microsoft.com/office/drawing/2014/main" id="{D6FD7B84-5EF7-4896-ADAF-1F8C60A76A12}"/>
              </a:ext>
            </a:extLst>
          </p:cNvPr>
          <p:cNvSpPr txBox="1"/>
          <p:nvPr/>
        </p:nvSpPr>
        <p:spPr>
          <a:xfrm>
            <a:off x="4679952" y="3232450"/>
            <a:ext cx="3695700" cy="1013675"/>
          </a:xfrm>
          <a:prstGeom prst="rect">
            <a:avLst/>
          </a:prstGeom>
          <a:noFill/>
        </p:spPr>
        <p:txBody>
          <a:bodyPr wrap="square">
            <a:spAutoFit/>
          </a:bodyPr>
          <a:lstStyle/>
          <a:p>
            <a:pPr algn="ctr">
              <a:lnSpc>
                <a:spcPct val="110000"/>
              </a:lnSpc>
            </a:pPr>
            <a:r>
              <a:rPr lang="en-US" sz="2800" dirty="0">
                <a:solidFill>
                  <a:schemeClr val="bg1"/>
                </a:solidFill>
                <a:latin typeface="Segoe UI" panose="020B0502040204020203" pitchFamily="34" charset="0"/>
                <a:cs typeface="Segoe UI" panose="020B0502040204020203" pitchFamily="34" charset="0"/>
              </a:rPr>
              <a:t>State Law vs Foreign Data Storage</a:t>
            </a:r>
            <a:endParaRPr lang="en-US" sz="2800" dirty="0"/>
          </a:p>
        </p:txBody>
      </p:sp>
    </p:spTree>
    <p:extLst>
      <p:ext uri="{BB962C8B-B14F-4D97-AF65-F5344CB8AC3E}">
        <p14:creationId xmlns:p14="http://schemas.microsoft.com/office/powerpoint/2010/main" val="1713591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209675" y="4660900"/>
            <a:ext cx="10128250" cy="9009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400" dirty="0">
                <a:solidFill>
                  <a:schemeClr val="bg1"/>
                </a:solidFill>
                <a:latin typeface="Segoe UI" panose="020B0502040204020203" pitchFamily="34" charset="0"/>
                <a:cs typeface="Segoe UI" panose="020B0502040204020203" pitchFamily="34" charset="0"/>
              </a:rPr>
              <a:t>Questions &amp; </a:t>
            </a:r>
            <a:r>
              <a:rPr lang="en-US" sz="4400" dirty="0">
                <a:solidFill>
                  <a:schemeClr val="accent4"/>
                </a:solidFill>
                <a:latin typeface="Segoe UI" panose="020B0502040204020203" pitchFamily="34" charset="0"/>
                <a:cs typeface="Segoe UI" panose="020B0502040204020203" pitchFamily="34" charset="0"/>
              </a:rPr>
              <a:t>Answers</a:t>
            </a:r>
            <a:r>
              <a:rPr lang="en-US" sz="4400" dirty="0">
                <a:solidFill>
                  <a:schemeClr val="bg1"/>
                </a:solidFill>
                <a:latin typeface="Segoe UI" panose="020B0502040204020203" pitchFamily="34" charset="0"/>
                <a:cs typeface="Segoe UI" panose="020B0502040204020203" pitchFamily="34" charset="0"/>
              </a:rPr>
              <a:t> Section</a:t>
            </a:r>
            <a:endParaRPr lang="en-US" sz="4400" dirty="0">
              <a:solidFill>
                <a:schemeClr val="accent4"/>
              </a:solidFill>
              <a:latin typeface="Segoe UI" panose="020B05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339ADD17-AC53-471E-8878-FE9482138E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7056" y="1202928"/>
            <a:ext cx="3067844" cy="3067844"/>
          </a:xfrm>
          <a:prstGeom prst="rect">
            <a:avLst/>
          </a:prstGeom>
        </p:spPr>
      </p:pic>
    </p:spTree>
    <p:extLst>
      <p:ext uri="{BB962C8B-B14F-4D97-AF65-F5344CB8AC3E}">
        <p14:creationId xmlns:p14="http://schemas.microsoft.com/office/powerpoint/2010/main" val="322407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498475" y="304801"/>
            <a:ext cx="10128250" cy="9525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dirty="0">
                <a:solidFill>
                  <a:schemeClr val="bg1"/>
                </a:solidFill>
                <a:latin typeface="Segoe UI" panose="020B0502040204020203" pitchFamily="34" charset="0"/>
                <a:cs typeface="Segoe UI" panose="020B0502040204020203" pitchFamily="34" charset="0"/>
              </a:rPr>
              <a:t>Credits to the following:</a:t>
            </a:r>
          </a:p>
        </p:txBody>
      </p:sp>
      <p:sp>
        <p:nvSpPr>
          <p:cNvPr id="7" name="TextBox 6">
            <a:extLst>
              <a:ext uri="{FF2B5EF4-FFF2-40B4-BE49-F238E27FC236}">
                <a16:creationId xmlns:a16="http://schemas.microsoft.com/office/drawing/2014/main" id="{1E313942-48B9-4E38-B4A4-19B545605410}"/>
              </a:ext>
            </a:extLst>
          </p:cNvPr>
          <p:cNvSpPr txBox="1"/>
          <p:nvPr/>
        </p:nvSpPr>
        <p:spPr>
          <a:xfrm>
            <a:off x="1143000" y="2365157"/>
            <a:ext cx="9702800" cy="2401235"/>
          </a:xfrm>
          <a:prstGeom prst="rect">
            <a:avLst/>
          </a:prstGeom>
          <a:noFill/>
        </p:spPr>
        <p:txBody>
          <a:bodyPr wrap="square">
            <a:spAutoFit/>
          </a:bodyPr>
          <a:lstStyle/>
          <a:p>
            <a:pPr marL="571500" indent="-571500" algn="l">
              <a:lnSpc>
                <a:spcPct val="120000"/>
              </a:lnSpc>
              <a:buFontTx/>
              <a:buChar char="-"/>
            </a:pPr>
            <a:r>
              <a:rPr lang="en-US" sz="3200" dirty="0">
                <a:solidFill>
                  <a:schemeClr val="bg1"/>
                </a:solidFill>
                <a:latin typeface="Segoe UI" panose="020B0502040204020203" pitchFamily="34" charset="0"/>
                <a:cs typeface="Segoe UI" panose="020B0502040204020203" pitchFamily="34" charset="0"/>
              </a:rPr>
              <a:t>Joel Khoo (Ninja Captain)</a:t>
            </a:r>
          </a:p>
          <a:p>
            <a:pPr marL="571500" indent="-571500" algn="l">
              <a:lnSpc>
                <a:spcPct val="120000"/>
              </a:lnSpc>
              <a:buFontTx/>
              <a:buChar char="-"/>
            </a:pPr>
            <a:r>
              <a:rPr lang="en-US" sz="3200" dirty="0">
                <a:solidFill>
                  <a:schemeClr val="bg1"/>
                </a:solidFill>
                <a:latin typeface="Segoe UI" panose="020B0502040204020203" pitchFamily="34" charset="0"/>
                <a:cs typeface="Segoe UI" panose="020B0502040204020203" pitchFamily="34" charset="0"/>
              </a:rPr>
              <a:t>Michel Do (Chatbot Master)</a:t>
            </a:r>
          </a:p>
          <a:p>
            <a:pPr marL="571500" indent="-571500" algn="l">
              <a:lnSpc>
                <a:spcPct val="120000"/>
              </a:lnSpc>
              <a:buFontTx/>
              <a:buChar char="-"/>
            </a:pPr>
            <a:r>
              <a:rPr lang="en-US" sz="3200" dirty="0" err="1">
                <a:solidFill>
                  <a:schemeClr val="bg1"/>
                </a:solidFill>
                <a:latin typeface="Segoe UI" panose="020B0502040204020203" pitchFamily="34" charset="0"/>
                <a:cs typeface="Segoe UI" panose="020B0502040204020203" pitchFamily="34" charset="0"/>
              </a:rPr>
              <a:t>Nattavit</a:t>
            </a:r>
            <a:r>
              <a:rPr lang="en-US" sz="3200" dirty="0">
                <a:solidFill>
                  <a:schemeClr val="bg1"/>
                </a:solidFill>
                <a:latin typeface="Segoe UI" panose="020B0502040204020203" pitchFamily="34" charset="0"/>
                <a:cs typeface="Segoe UI" panose="020B0502040204020203" pitchFamily="34" charset="0"/>
              </a:rPr>
              <a:t> </a:t>
            </a:r>
            <a:r>
              <a:rPr lang="en-US" sz="3200" dirty="0" err="1">
                <a:solidFill>
                  <a:schemeClr val="bg1"/>
                </a:solidFill>
                <a:latin typeface="Segoe UI" panose="020B0502040204020203" pitchFamily="34" charset="0"/>
                <a:cs typeface="Segoe UI" panose="020B0502040204020203" pitchFamily="34" charset="0"/>
              </a:rPr>
              <a:t>Kamoltham</a:t>
            </a:r>
            <a:r>
              <a:rPr lang="en-US" sz="3200" dirty="0">
                <a:solidFill>
                  <a:schemeClr val="bg1"/>
                </a:solidFill>
                <a:latin typeface="Segoe UI" panose="020B0502040204020203" pitchFamily="34" charset="0"/>
                <a:cs typeface="Segoe UI" panose="020B0502040204020203" pitchFamily="34" charset="0"/>
              </a:rPr>
              <a:t> (CI/CD &amp; AI)</a:t>
            </a:r>
          </a:p>
          <a:p>
            <a:pPr marL="571500" indent="-571500" algn="l">
              <a:lnSpc>
                <a:spcPct val="120000"/>
              </a:lnSpc>
              <a:buFontTx/>
              <a:buChar char="-"/>
            </a:pPr>
            <a:r>
              <a:rPr lang="en-US" sz="3200" dirty="0">
                <a:solidFill>
                  <a:schemeClr val="bg1"/>
                </a:solidFill>
                <a:latin typeface="Segoe UI" panose="020B0502040204020203" pitchFamily="34" charset="0"/>
                <a:cs typeface="Segoe UI" panose="020B0502040204020203" pitchFamily="34" charset="0"/>
              </a:rPr>
              <a:t>Jon Scheele for the invite</a:t>
            </a:r>
            <a:endParaRPr lang="en-US" sz="3200" dirty="0">
              <a:solidFill>
                <a:schemeClr val="accent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3985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498474" y="304801"/>
            <a:ext cx="11167745"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2400" dirty="0">
                <a:solidFill>
                  <a:schemeClr val="bg1"/>
                </a:solidFill>
                <a:latin typeface="Segoe UI" panose="020B0502040204020203" pitchFamily="34" charset="0"/>
                <a:cs typeface="Segoe UI" panose="020B0502040204020203" pitchFamily="34" charset="0"/>
              </a:rPr>
              <a:t>Searching Serverless Codebase is easier with Quod AI</a:t>
            </a:r>
          </a:p>
        </p:txBody>
      </p:sp>
      <p:pic>
        <p:nvPicPr>
          <p:cNvPr id="3" name="Picture 2">
            <a:extLst>
              <a:ext uri="{FF2B5EF4-FFF2-40B4-BE49-F238E27FC236}">
                <a16:creationId xmlns:a16="http://schemas.microsoft.com/office/drawing/2014/main" id="{1F9BDECC-DC1B-4657-B75C-F78016C45B1E}"/>
              </a:ext>
            </a:extLst>
          </p:cNvPr>
          <p:cNvPicPr>
            <a:picLocks noChangeAspect="1"/>
          </p:cNvPicPr>
          <p:nvPr/>
        </p:nvPicPr>
        <p:blipFill>
          <a:blip r:embed="rId2"/>
          <a:stretch>
            <a:fillRect/>
          </a:stretch>
        </p:blipFill>
        <p:spPr>
          <a:xfrm>
            <a:off x="627016" y="1303021"/>
            <a:ext cx="9065623" cy="5099413"/>
          </a:xfrm>
          <a:prstGeom prst="rect">
            <a:avLst/>
          </a:prstGeom>
        </p:spPr>
      </p:pic>
    </p:spTree>
    <p:extLst>
      <p:ext uri="{BB962C8B-B14F-4D97-AF65-F5344CB8AC3E}">
        <p14:creationId xmlns:p14="http://schemas.microsoft.com/office/powerpoint/2010/main" val="3670396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777875" y="4762896"/>
            <a:ext cx="10128250" cy="90090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4400" dirty="0">
                <a:solidFill>
                  <a:schemeClr val="bg1"/>
                </a:solidFill>
                <a:latin typeface="Segoe UI" panose="020B0502040204020203" pitchFamily="34" charset="0"/>
                <a:cs typeface="Segoe UI" panose="020B0502040204020203" pitchFamily="34" charset="0"/>
              </a:rPr>
              <a:t>Thanks for listening to my propositions</a:t>
            </a:r>
            <a:endParaRPr lang="en-US" sz="4400" dirty="0">
              <a:solidFill>
                <a:schemeClr val="accent4"/>
              </a:solidFill>
              <a:latin typeface="Segoe UI" panose="020B05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138AF202-BE4B-4232-B207-5B5DFF080D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3713" y="1077120"/>
            <a:ext cx="3392488" cy="3392488"/>
          </a:xfrm>
          <a:prstGeom prst="rect">
            <a:avLst/>
          </a:prstGeom>
        </p:spPr>
      </p:pic>
    </p:spTree>
    <p:extLst>
      <p:ext uri="{BB962C8B-B14F-4D97-AF65-F5344CB8AC3E}">
        <p14:creationId xmlns:p14="http://schemas.microsoft.com/office/powerpoint/2010/main" val="132488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2835785" y="4321488"/>
            <a:ext cx="5378136" cy="128587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3200" dirty="0">
                <a:solidFill>
                  <a:schemeClr val="bg1"/>
                </a:solidFill>
                <a:latin typeface="Segoe UI" panose="020B0502040204020203" pitchFamily="34" charset="0"/>
                <a:cs typeface="Segoe UI" panose="020B0502040204020203" pitchFamily="34" charset="0"/>
              </a:rPr>
              <a:t>Built-in High Availability &amp; Disaster Recovery</a:t>
            </a:r>
          </a:p>
        </p:txBody>
      </p:sp>
      <p:sp>
        <p:nvSpPr>
          <p:cNvPr id="2" name="Rectangle 1">
            <a:extLst>
              <a:ext uri="{FF2B5EF4-FFF2-40B4-BE49-F238E27FC236}">
                <a16:creationId xmlns:a16="http://schemas.microsoft.com/office/drawing/2014/main" id="{02174409-AEB9-4753-AAFF-2852782D05DC}"/>
              </a:ext>
            </a:extLst>
          </p:cNvPr>
          <p:cNvSpPr/>
          <p:nvPr/>
        </p:nvSpPr>
        <p:spPr>
          <a:xfrm>
            <a:off x="3054664" y="1596220"/>
            <a:ext cx="1504951" cy="2509055"/>
          </a:xfrm>
          <a:prstGeom prst="rect">
            <a:avLst/>
          </a:prstGeom>
          <a:noFill/>
          <a:ln w="254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0C2321-8626-4DA0-9ABA-011C6AFEC4FF}"/>
              </a:ext>
            </a:extLst>
          </p:cNvPr>
          <p:cNvSpPr/>
          <p:nvPr/>
        </p:nvSpPr>
        <p:spPr>
          <a:xfrm>
            <a:off x="4854889" y="1596219"/>
            <a:ext cx="1504951" cy="2509055"/>
          </a:xfrm>
          <a:prstGeom prst="rect">
            <a:avLst/>
          </a:prstGeom>
          <a:noFill/>
          <a:ln w="254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C2163B9-EAB2-4658-986D-C1351A7180FA}"/>
              </a:ext>
            </a:extLst>
          </p:cNvPr>
          <p:cNvSpPr/>
          <p:nvPr/>
        </p:nvSpPr>
        <p:spPr>
          <a:xfrm>
            <a:off x="6655114" y="1596218"/>
            <a:ext cx="1504951" cy="2509055"/>
          </a:xfrm>
          <a:prstGeom prst="rect">
            <a:avLst/>
          </a:prstGeom>
          <a:noFill/>
          <a:ln w="254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1AEBCE08-E3CB-4853-854C-EB6157D734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7332" y="2439511"/>
            <a:ext cx="803716" cy="822468"/>
          </a:xfrm>
          <a:prstGeom prst="rect">
            <a:avLst/>
          </a:prstGeom>
        </p:spPr>
      </p:pic>
      <p:pic>
        <p:nvPicPr>
          <p:cNvPr id="18" name="Graphic 17">
            <a:extLst>
              <a:ext uri="{FF2B5EF4-FFF2-40B4-BE49-F238E27FC236}">
                <a16:creationId xmlns:a16="http://schemas.microsoft.com/office/drawing/2014/main" id="{EB58D044-9470-4014-BE54-285D3E9495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5506" y="2439511"/>
            <a:ext cx="803716" cy="822468"/>
          </a:xfrm>
          <a:prstGeom prst="rect">
            <a:avLst/>
          </a:prstGeom>
        </p:spPr>
      </p:pic>
      <p:pic>
        <p:nvPicPr>
          <p:cNvPr id="19" name="Graphic 18">
            <a:extLst>
              <a:ext uri="{FF2B5EF4-FFF2-40B4-BE49-F238E27FC236}">
                <a16:creationId xmlns:a16="http://schemas.microsoft.com/office/drawing/2014/main" id="{51C2E176-2B9C-4D01-8480-CB27B59736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5731" y="2412043"/>
            <a:ext cx="803716" cy="822468"/>
          </a:xfrm>
          <a:prstGeom prst="rect">
            <a:avLst/>
          </a:prstGeom>
        </p:spPr>
      </p:pic>
      <p:sp>
        <p:nvSpPr>
          <p:cNvPr id="20" name="TextBox 19">
            <a:extLst>
              <a:ext uri="{FF2B5EF4-FFF2-40B4-BE49-F238E27FC236}">
                <a16:creationId xmlns:a16="http://schemas.microsoft.com/office/drawing/2014/main" id="{9FA35141-0CF2-4548-827B-44E122421E02}"/>
              </a:ext>
            </a:extLst>
          </p:cNvPr>
          <p:cNvSpPr txBox="1"/>
          <p:nvPr/>
        </p:nvSpPr>
        <p:spPr>
          <a:xfrm>
            <a:off x="3061329" y="1616576"/>
            <a:ext cx="1510672" cy="276999"/>
          </a:xfrm>
          <a:prstGeom prst="rect">
            <a:avLst/>
          </a:prstGeom>
          <a:noFill/>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Availability Zone A</a:t>
            </a:r>
            <a:endParaRPr lang="en-US" sz="1200" dirty="0"/>
          </a:p>
        </p:txBody>
      </p:sp>
      <p:sp>
        <p:nvSpPr>
          <p:cNvPr id="21" name="TextBox 20">
            <a:extLst>
              <a:ext uri="{FF2B5EF4-FFF2-40B4-BE49-F238E27FC236}">
                <a16:creationId xmlns:a16="http://schemas.microsoft.com/office/drawing/2014/main" id="{09DEF6FB-0A9F-42D8-8D99-136C85469F42}"/>
              </a:ext>
            </a:extLst>
          </p:cNvPr>
          <p:cNvSpPr txBox="1"/>
          <p:nvPr/>
        </p:nvSpPr>
        <p:spPr>
          <a:xfrm>
            <a:off x="4867275" y="1616576"/>
            <a:ext cx="1510672" cy="276999"/>
          </a:xfrm>
          <a:prstGeom prst="rect">
            <a:avLst/>
          </a:prstGeom>
          <a:noFill/>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Availability Zone B</a:t>
            </a:r>
            <a:endParaRPr lang="en-US" sz="1200" dirty="0"/>
          </a:p>
        </p:txBody>
      </p:sp>
      <p:sp>
        <p:nvSpPr>
          <p:cNvPr id="7" name="TextBox 6">
            <a:extLst>
              <a:ext uri="{FF2B5EF4-FFF2-40B4-BE49-F238E27FC236}">
                <a16:creationId xmlns:a16="http://schemas.microsoft.com/office/drawing/2014/main" id="{8192CC7A-ED59-4880-AA52-557920BC917B}"/>
              </a:ext>
            </a:extLst>
          </p:cNvPr>
          <p:cNvSpPr txBox="1"/>
          <p:nvPr/>
        </p:nvSpPr>
        <p:spPr>
          <a:xfrm>
            <a:off x="6703249" y="1587219"/>
            <a:ext cx="1510672" cy="276999"/>
          </a:xfrm>
          <a:prstGeom prst="rect">
            <a:avLst/>
          </a:prstGeom>
          <a:noFill/>
        </p:spPr>
        <p:txBody>
          <a:bodyPr wrap="square">
            <a:spAutoFit/>
          </a:bodyPr>
          <a:lstStyle/>
          <a:p>
            <a:r>
              <a:rPr lang="en-US" sz="1200" dirty="0">
                <a:solidFill>
                  <a:schemeClr val="bg1"/>
                </a:solidFill>
                <a:latin typeface="Segoe UI" panose="020B0502040204020203" pitchFamily="34" charset="0"/>
                <a:cs typeface="Segoe UI" panose="020B0502040204020203" pitchFamily="34" charset="0"/>
              </a:rPr>
              <a:t>Availability Zone C</a:t>
            </a:r>
            <a:endParaRPr lang="en-US" sz="1200" dirty="0"/>
          </a:p>
        </p:txBody>
      </p:sp>
    </p:spTree>
    <p:extLst>
      <p:ext uri="{BB962C8B-B14F-4D97-AF65-F5344CB8AC3E}">
        <p14:creationId xmlns:p14="http://schemas.microsoft.com/office/powerpoint/2010/main" val="616086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738330" y="4571385"/>
            <a:ext cx="10369393" cy="511725"/>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3200" dirty="0">
                <a:solidFill>
                  <a:schemeClr val="bg1"/>
                </a:solidFill>
                <a:latin typeface="Segoe UI" panose="020B0502040204020203" pitchFamily="34" charset="0"/>
                <a:cs typeface="Segoe UI" panose="020B0502040204020203" pitchFamily="34" charset="0"/>
              </a:rPr>
              <a:t>What traditional architectures will cost you per API Cluster</a:t>
            </a:r>
          </a:p>
        </p:txBody>
      </p:sp>
      <p:graphicFrame>
        <p:nvGraphicFramePr>
          <p:cNvPr id="2" name="Table 1">
            <a:extLst>
              <a:ext uri="{FF2B5EF4-FFF2-40B4-BE49-F238E27FC236}">
                <a16:creationId xmlns:a16="http://schemas.microsoft.com/office/drawing/2014/main" id="{CF42086D-C94C-4D49-AD57-6491078DB4D7}"/>
              </a:ext>
            </a:extLst>
          </p:cNvPr>
          <p:cNvGraphicFramePr>
            <a:graphicFrameLocks noGrp="1"/>
          </p:cNvGraphicFramePr>
          <p:nvPr>
            <p:extLst>
              <p:ext uri="{D42A27DB-BD31-4B8C-83A1-F6EECF244321}">
                <p14:modId xmlns:p14="http://schemas.microsoft.com/office/powerpoint/2010/main" val="1440997013"/>
              </p:ext>
            </p:extLst>
          </p:nvPr>
        </p:nvGraphicFramePr>
        <p:xfrm>
          <a:off x="671510" y="2765164"/>
          <a:ext cx="3867151" cy="1054354"/>
        </p:xfrm>
        <a:graphic>
          <a:graphicData uri="http://schemas.openxmlformats.org/drawingml/2006/table">
            <a:tbl>
              <a:tblPr/>
              <a:tblGrid>
                <a:gridCol w="3867151">
                  <a:extLst>
                    <a:ext uri="{9D8B030D-6E8A-4147-A177-3AD203B41FA5}">
                      <a16:colId xmlns:a16="http://schemas.microsoft.com/office/drawing/2014/main" val="908983407"/>
                    </a:ext>
                  </a:extLst>
                </a:gridCol>
              </a:tblGrid>
              <a:tr h="717541">
                <a:tc>
                  <a:txBody>
                    <a:bodyPr/>
                    <a:lstStyle/>
                    <a:p>
                      <a:pPr algn="ctr">
                        <a:lnSpc>
                          <a:spcPct val="110000"/>
                        </a:lnSpc>
                      </a:pPr>
                      <a:r>
                        <a:rPr lang="en-US" sz="2800" dirty="0">
                          <a:solidFill>
                            <a:schemeClr val="bg1"/>
                          </a:solidFill>
                          <a:effectLst/>
                          <a:latin typeface="Segoe UI" panose="020B0502040204020203" pitchFamily="34" charset="0"/>
                          <a:cs typeface="Segoe UI" panose="020B0502040204020203" pitchFamily="34" charset="0"/>
                        </a:rPr>
                        <a:t>1 EC2 t2.xlarge</a:t>
                      </a:r>
                    </a:p>
                    <a:p>
                      <a:pPr algn="ctr">
                        <a:lnSpc>
                          <a:spcPct val="110000"/>
                        </a:lnSpc>
                      </a:pPr>
                      <a:r>
                        <a:rPr lang="en-US" sz="2800" kern="1200" dirty="0">
                          <a:solidFill>
                            <a:schemeClr val="bg1"/>
                          </a:solidFill>
                          <a:effectLst/>
                          <a:latin typeface="Segoe UI" panose="020B0502040204020203" pitchFamily="34" charset="0"/>
                          <a:ea typeface="+mn-ea"/>
                          <a:cs typeface="Segoe UI" panose="020B0502040204020203" pitchFamily="34" charset="0"/>
                        </a:rPr>
                        <a:t>$0.185 / Hour</a:t>
                      </a:r>
                    </a:p>
                  </a:txBody>
                  <a:tcPr marL="76200" marR="76200" marT="76200" marB="76200" anchor="ctr">
                    <a:lnL>
                      <a:noFill/>
                    </a:lnL>
                    <a:lnR>
                      <a:noFill/>
                    </a:lnR>
                    <a:lnT>
                      <a:noFill/>
                    </a:lnT>
                    <a:lnB>
                      <a:noFill/>
                    </a:lnB>
                  </a:tcPr>
                </a:tc>
                <a:extLst>
                  <a:ext uri="{0D108BD9-81ED-4DB2-BD59-A6C34878D82A}">
                    <a16:rowId xmlns:a16="http://schemas.microsoft.com/office/drawing/2014/main" val="1496792077"/>
                  </a:ext>
                </a:extLst>
              </a:tr>
            </a:tbl>
          </a:graphicData>
        </a:graphic>
      </p:graphicFrame>
      <p:sp>
        <p:nvSpPr>
          <p:cNvPr id="3" name="Rectangle 1">
            <a:extLst>
              <a:ext uri="{FF2B5EF4-FFF2-40B4-BE49-F238E27FC236}">
                <a16:creationId xmlns:a16="http://schemas.microsoft.com/office/drawing/2014/main" id="{2DC042A8-8E06-41C2-B8EF-179D55310A05}"/>
              </a:ext>
            </a:extLst>
          </p:cNvPr>
          <p:cNvSpPr>
            <a:spLocks noChangeArrowheads="1"/>
          </p:cNvSpPr>
          <p:nvPr/>
        </p:nvSpPr>
        <p:spPr bwMode="auto">
          <a:xfrm>
            <a:off x="2152650" y="37877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1C94BB1D-6B52-4C7C-BF73-B09DEC9EB9D5}"/>
              </a:ext>
            </a:extLst>
          </p:cNvPr>
          <p:cNvGraphicFramePr>
            <a:graphicFrameLocks noGrp="1"/>
          </p:cNvGraphicFramePr>
          <p:nvPr>
            <p:extLst>
              <p:ext uri="{D42A27DB-BD31-4B8C-83A1-F6EECF244321}">
                <p14:modId xmlns:p14="http://schemas.microsoft.com/office/powerpoint/2010/main" val="3125571760"/>
              </p:ext>
            </p:extLst>
          </p:nvPr>
        </p:nvGraphicFramePr>
        <p:xfrm>
          <a:off x="6924673" y="2530468"/>
          <a:ext cx="3867151" cy="1523746"/>
        </p:xfrm>
        <a:graphic>
          <a:graphicData uri="http://schemas.openxmlformats.org/drawingml/2006/table">
            <a:tbl>
              <a:tblPr/>
              <a:tblGrid>
                <a:gridCol w="3867151">
                  <a:extLst>
                    <a:ext uri="{9D8B030D-6E8A-4147-A177-3AD203B41FA5}">
                      <a16:colId xmlns:a16="http://schemas.microsoft.com/office/drawing/2014/main" val="908983407"/>
                    </a:ext>
                  </a:extLst>
                </a:gridCol>
              </a:tblGrid>
              <a:tr h="717541">
                <a:tc>
                  <a:txBody>
                    <a:bodyPr/>
                    <a:lstStyle/>
                    <a:p>
                      <a:pPr algn="ctr">
                        <a:lnSpc>
                          <a:spcPct val="110000"/>
                        </a:lnSpc>
                      </a:pPr>
                      <a:r>
                        <a:rPr lang="en-US" sz="2800" dirty="0">
                          <a:solidFill>
                            <a:schemeClr val="bg1"/>
                          </a:solidFill>
                          <a:effectLst/>
                          <a:latin typeface="Segoe UI" panose="020B0502040204020203" pitchFamily="34" charset="0"/>
                          <a:cs typeface="Segoe UI" panose="020B0502040204020203" pitchFamily="34" charset="0"/>
                        </a:rPr>
                        <a:t>2 EC2 t2.xlarge</a:t>
                      </a:r>
                    </a:p>
                    <a:p>
                      <a:pPr algn="ctr">
                        <a:lnSpc>
                          <a:spcPct val="110000"/>
                        </a:lnSpc>
                      </a:pPr>
                      <a:r>
                        <a:rPr lang="en-US" sz="2800" kern="1200" dirty="0">
                          <a:solidFill>
                            <a:schemeClr val="bg1"/>
                          </a:solidFill>
                          <a:effectLst/>
                          <a:latin typeface="Segoe UI" panose="020B0502040204020203" pitchFamily="34" charset="0"/>
                          <a:ea typeface="+mn-ea"/>
                          <a:cs typeface="Segoe UI" panose="020B0502040204020203" pitchFamily="34" charset="0"/>
                        </a:rPr>
                        <a:t>$0.370 / Hour</a:t>
                      </a:r>
                    </a:p>
                    <a:p>
                      <a:pPr algn="ctr">
                        <a:lnSpc>
                          <a:spcPct val="110000"/>
                        </a:lnSpc>
                      </a:pPr>
                      <a:r>
                        <a:rPr lang="en-US" sz="2800" kern="1200" dirty="0">
                          <a:solidFill>
                            <a:schemeClr val="bg1"/>
                          </a:solidFill>
                          <a:effectLst/>
                          <a:latin typeface="Segoe UI" panose="020B0502040204020203" pitchFamily="34" charset="0"/>
                          <a:ea typeface="+mn-ea"/>
                          <a:cs typeface="Segoe UI" panose="020B0502040204020203" pitchFamily="34" charset="0"/>
                        </a:rPr>
                        <a:t>High Availability</a:t>
                      </a:r>
                    </a:p>
                  </a:txBody>
                  <a:tcPr marL="76200" marR="76200" marT="76200" marB="76200" anchor="ctr">
                    <a:lnL>
                      <a:noFill/>
                    </a:lnL>
                    <a:lnR>
                      <a:noFill/>
                    </a:lnR>
                    <a:lnT>
                      <a:noFill/>
                    </a:lnT>
                    <a:lnB>
                      <a:noFill/>
                    </a:lnB>
                  </a:tcPr>
                </a:tc>
                <a:extLst>
                  <a:ext uri="{0D108BD9-81ED-4DB2-BD59-A6C34878D82A}">
                    <a16:rowId xmlns:a16="http://schemas.microsoft.com/office/drawing/2014/main" val="1496792077"/>
                  </a:ext>
                </a:extLst>
              </a:tr>
            </a:tbl>
          </a:graphicData>
        </a:graphic>
      </p:graphicFrame>
      <p:sp>
        <p:nvSpPr>
          <p:cNvPr id="10" name="TextBox 9">
            <a:extLst>
              <a:ext uri="{FF2B5EF4-FFF2-40B4-BE49-F238E27FC236}">
                <a16:creationId xmlns:a16="http://schemas.microsoft.com/office/drawing/2014/main" id="{6B16CCD0-6011-4AAD-93E4-CF6AB01F9D4E}"/>
              </a:ext>
            </a:extLst>
          </p:cNvPr>
          <p:cNvSpPr txBox="1"/>
          <p:nvPr/>
        </p:nvSpPr>
        <p:spPr>
          <a:xfrm>
            <a:off x="990598" y="1232168"/>
            <a:ext cx="3781425" cy="1323439"/>
          </a:xfrm>
          <a:prstGeom prst="rect">
            <a:avLst/>
          </a:prstGeom>
          <a:noFill/>
        </p:spPr>
        <p:txBody>
          <a:bodyPr wrap="square">
            <a:spAutoFit/>
          </a:bodyPr>
          <a:lstStyle/>
          <a:p>
            <a:r>
              <a:rPr lang="en-US" sz="8000" dirty="0">
                <a:solidFill>
                  <a:schemeClr val="accent4"/>
                </a:solidFill>
                <a:latin typeface="Segoe UI" panose="020B0502040204020203" pitchFamily="34" charset="0"/>
                <a:cs typeface="Segoe UI" panose="020B0502040204020203" pitchFamily="34" charset="0"/>
              </a:rPr>
              <a:t>$135.05</a:t>
            </a:r>
            <a:endParaRPr lang="en-US" sz="8000" dirty="0"/>
          </a:p>
        </p:txBody>
      </p:sp>
      <p:sp>
        <p:nvSpPr>
          <p:cNvPr id="12" name="TextBox 11">
            <a:extLst>
              <a:ext uri="{FF2B5EF4-FFF2-40B4-BE49-F238E27FC236}">
                <a16:creationId xmlns:a16="http://schemas.microsoft.com/office/drawing/2014/main" id="{A62B7258-9AAF-4A61-B3DC-42D70B19DEAB}"/>
              </a:ext>
            </a:extLst>
          </p:cNvPr>
          <p:cNvSpPr txBox="1"/>
          <p:nvPr/>
        </p:nvSpPr>
        <p:spPr>
          <a:xfrm>
            <a:off x="7172323" y="1339890"/>
            <a:ext cx="3781426" cy="1107996"/>
          </a:xfrm>
          <a:prstGeom prst="rect">
            <a:avLst/>
          </a:prstGeom>
          <a:noFill/>
        </p:spPr>
        <p:txBody>
          <a:bodyPr wrap="square">
            <a:spAutoFit/>
          </a:bodyPr>
          <a:lstStyle/>
          <a:p>
            <a:r>
              <a:rPr lang="en-US" sz="6600" dirty="0">
                <a:solidFill>
                  <a:schemeClr val="accent4"/>
                </a:solidFill>
                <a:latin typeface="Segoe UI" panose="020B0502040204020203" pitchFamily="34" charset="0"/>
                <a:cs typeface="Segoe UI" panose="020B0502040204020203" pitchFamily="34" charset="0"/>
              </a:rPr>
              <a:t>$ 270.10</a:t>
            </a:r>
            <a:endParaRPr lang="en-US" sz="6600" dirty="0"/>
          </a:p>
        </p:txBody>
      </p:sp>
    </p:spTree>
    <p:extLst>
      <p:ext uri="{BB962C8B-B14F-4D97-AF65-F5344CB8AC3E}">
        <p14:creationId xmlns:p14="http://schemas.microsoft.com/office/powerpoint/2010/main" val="2552238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751225" y="4317756"/>
            <a:ext cx="10716874" cy="1701861"/>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30000"/>
              </a:lnSpc>
            </a:pPr>
            <a:r>
              <a:rPr lang="en-US" sz="5800" dirty="0">
                <a:solidFill>
                  <a:schemeClr val="accent4"/>
                </a:solidFill>
                <a:latin typeface="Segoe UI" panose="020B0502040204020203" pitchFamily="34" charset="0"/>
                <a:cs typeface="Segoe UI" panose="020B0502040204020203" pitchFamily="34" charset="0"/>
              </a:rPr>
              <a:t>96K API </a:t>
            </a:r>
            <a:r>
              <a:rPr lang="en-US" sz="4800" dirty="0">
                <a:solidFill>
                  <a:schemeClr val="bg1"/>
                </a:solidFill>
                <a:latin typeface="Segoe UI" panose="020B0502040204020203" pitchFamily="34" charset="0"/>
                <a:cs typeface="Segoe UI" panose="020B0502040204020203" pitchFamily="34" charset="0"/>
              </a:rPr>
              <a:t>calls worth </a:t>
            </a:r>
            <a:r>
              <a:rPr lang="en-US" sz="5800" dirty="0">
                <a:solidFill>
                  <a:schemeClr val="accent4"/>
                </a:solidFill>
                <a:latin typeface="Segoe UI" panose="020B0502040204020203" pitchFamily="34" charset="0"/>
                <a:cs typeface="Segoe UI" panose="020B0502040204020203" pitchFamily="34" charset="0"/>
              </a:rPr>
              <a:t>91 Hours </a:t>
            </a:r>
            <a:r>
              <a:rPr lang="en-US" sz="4800" dirty="0">
                <a:solidFill>
                  <a:schemeClr val="bg1"/>
                </a:solidFill>
                <a:latin typeface="Segoe UI" panose="020B0502040204020203" pitchFamily="34" charset="0"/>
                <a:cs typeface="Segoe UI" panose="020B0502040204020203" pitchFamily="34" charset="0"/>
              </a:rPr>
              <a:t>of actual runtime </a:t>
            </a:r>
          </a:p>
          <a:p>
            <a:pPr>
              <a:lnSpc>
                <a:spcPct val="130000"/>
              </a:lnSpc>
            </a:pPr>
            <a:r>
              <a:rPr lang="en-US" sz="4800" dirty="0">
                <a:solidFill>
                  <a:schemeClr val="bg1"/>
                </a:solidFill>
                <a:latin typeface="Segoe UI" panose="020B0502040204020203" pitchFamily="34" charset="0"/>
                <a:cs typeface="Segoe UI" panose="020B0502040204020203" pitchFamily="34" charset="0"/>
              </a:rPr>
              <a:t>for </a:t>
            </a:r>
            <a:r>
              <a:rPr lang="en-US" sz="5800" dirty="0">
                <a:solidFill>
                  <a:schemeClr val="accent4"/>
                </a:solidFill>
                <a:latin typeface="Segoe UI" panose="020B0502040204020203" pitchFamily="34" charset="0"/>
                <a:cs typeface="Segoe UI" panose="020B0502040204020203" pitchFamily="34" charset="0"/>
              </a:rPr>
              <a:t>71 CF Stacks </a:t>
            </a:r>
            <a:r>
              <a:rPr lang="en-US" sz="4800" dirty="0">
                <a:solidFill>
                  <a:schemeClr val="bg1"/>
                </a:solidFill>
                <a:latin typeface="Segoe UI" panose="020B0502040204020203" pitchFamily="34" charset="0"/>
                <a:cs typeface="Segoe UI" panose="020B0502040204020203" pitchFamily="34" charset="0"/>
              </a:rPr>
              <a:t>in </a:t>
            </a:r>
            <a:r>
              <a:rPr lang="en-US" sz="4800" dirty="0">
                <a:solidFill>
                  <a:schemeClr val="accent4"/>
                </a:solidFill>
                <a:latin typeface="Segoe UI" panose="020B0502040204020203" pitchFamily="34" charset="0"/>
                <a:cs typeface="Segoe UI" panose="020B0502040204020203" pitchFamily="34" charset="0"/>
              </a:rPr>
              <a:t>DEV</a:t>
            </a:r>
            <a:r>
              <a:rPr lang="en-US" sz="4800" dirty="0">
                <a:solidFill>
                  <a:schemeClr val="bg1"/>
                </a:solidFill>
                <a:latin typeface="Segoe UI" panose="020B0502040204020203" pitchFamily="34" charset="0"/>
                <a:cs typeface="Segoe UI" panose="020B0502040204020203" pitchFamily="34" charset="0"/>
              </a:rPr>
              <a:t> environment for </a:t>
            </a:r>
            <a:r>
              <a:rPr lang="en-US" sz="4800" dirty="0">
                <a:solidFill>
                  <a:schemeClr val="accent4"/>
                </a:solidFill>
                <a:latin typeface="Segoe UI" panose="020B0502040204020203" pitchFamily="34" charset="0"/>
                <a:cs typeface="Segoe UI" panose="020B0502040204020203" pitchFamily="34" charset="0"/>
              </a:rPr>
              <a:t>FREE</a:t>
            </a:r>
          </a:p>
        </p:txBody>
      </p:sp>
      <p:pic>
        <p:nvPicPr>
          <p:cNvPr id="5" name="Picture 4">
            <a:extLst>
              <a:ext uri="{FF2B5EF4-FFF2-40B4-BE49-F238E27FC236}">
                <a16:creationId xmlns:a16="http://schemas.microsoft.com/office/drawing/2014/main" id="{40775A0B-92C5-462C-83CA-2D9B62CA4EBC}"/>
              </a:ext>
            </a:extLst>
          </p:cNvPr>
          <p:cNvPicPr>
            <a:picLocks noChangeAspect="1"/>
          </p:cNvPicPr>
          <p:nvPr/>
        </p:nvPicPr>
        <p:blipFill>
          <a:blip r:embed="rId2"/>
          <a:stretch>
            <a:fillRect/>
          </a:stretch>
        </p:blipFill>
        <p:spPr>
          <a:xfrm>
            <a:off x="825137" y="1736753"/>
            <a:ext cx="10569051" cy="2546111"/>
          </a:xfrm>
          <a:prstGeom prst="rect">
            <a:avLst/>
          </a:prstGeom>
        </p:spPr>
      </p:pic>
      <p:pic>
        <p:nvPicPr>
          <p:cNvPr id="11" name="Picture 10">
            <a:extLst>
              <a:ext uri="{FF2B5EF4-FFF2-40B4-BE49-F238E27FC236}">
                <a16:creationId xmlns:a16="http://schemas.microsoft.com/office/drawing/2014/main" id="{2D4A3EAB-9F20-43D7-BE62-74F6CD0CF3BE}"/>
              </a:ext>
            </a:extLst>
          </p:cNvPr>
          <p:cNvPicPr>
            <a:picLocks noChangeAspect="1"/>
          </p:cNvPicPr>
          <p:nvPr/>
        </p:nvPicPr>
        <p:blipFill>
          <a:blip r:embed="rId3"/>
          <a:stretch>
            <a:fillRect/>
          </a:stretch>
        </p:blipFill>
        <p:spPr>
          <a:xfrm>
            <a:off x="7517513" y="254061"/>
            <a:ext cx="3876675" cy="1447800"/>
          </a:xfrm>
          <a:prstGeom prst="rect">
            <a:avLst/>
          </a:prstGeom>
        </p:spPr>
      </p:pic>
    </p:spTree>
    <p:extLst>
      <p:ext uri="{BB962C8B-B14F-4D97-AF65-F5344CB8AC3E}">
        <p14:creationId xmlns:p14="http://schemas.microsoft.com/office/powerpoint/2010/main" val="205655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838D212-6203-48B5-9473-541001174FE4}"/>
              </a:ext>
            </a:extLst>
          </p:cNvPr>
          <p:cNvSpPr txBox="1">
            <a:spLocks/>
          </p:cNvSpPr>
          <p:nvPr/>
        </p:nvSpPr>
        <p:spPr>
          <a:xfrm>
            <a:off x="1032031" y="3586161"/>
            <a:ext cx="10369393" cy="182880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4800" dirty="0">
                <a:solidFill>
                  <a:schemeClr val="accent4"/>
                </a:solidFill>
                <a:latin typeface="Segoe UI" panose="020B0502040204020203" pitchFamily="34" charset="0"/>
                <a:cs typeface="Segoe UI" panose="020B0502040204020203" pitchFamily="34" charset="0"/>
              </a:rPr>
              <a:t>6.6 Million </a:t>
            </a:r>
            <a:r>
              <a:rPr lang="en-US" sz="4800" dirty="0">
                <a:solidFill>
                  <a:schemeClr val="bg1"/>
                </a:solidFill>
                <a:latin typeface="Segoe UI" panose="020B0502040204020203" pitchFamily="34" charset="0"/>
                <a:cs typeface="Segoe UI" panose="020B0502040204020203" pitchFamily="34" charset="0"/>
              </a:rPr>
              <a:t>Queue Messages for </a:t>
            </a:r>
            <a:r>
              <a:rPr lang="en-US" sz="4800" dirty="0">
                <a:solidFill>
                  <a:schemeClr val="accent4"/>
                </a:solidFill>
                <a:latin typeface="Segoe UI" panose="020B0502040204020203" pitchFamily="34" charset="0"/>
                <a:cs typeface="Segoe UI" panose="020B0502040204020203" pitchFamily="34" charset="0"/>
              </a:rPr>
              <a:t>2$</a:t>
            </a:r>
          </a:p>
          <a:p>
            <a:pPr>
              <a:lnSpc>
                <a:spcPct val="110000"/>
              </a:lnSpc>
            </a:pPr>
            <a:r>
              <a:rPr lang="en-US" sz="4800" dirty="0">
                <a:solidFill>
                  <a:schemeClr val="bg1"/>
                </a:solidFill>
                <a:latin typeface="Segoe UI" panose="020B0502040204020203" pitchFamily="34" charset="0"/>
                <a:cs typeface="Segoe UI" panose="020B0502040204020203" pitchFamily="34" charset="0"/>
              </a:rPr>
              <a:t>In DEV Environment</a:t>
            </a:r>
          </a:p>
        </p:txBody>
      </p:sp>
      <p:grpSp>
        <p:nvGrpSpPr>
          <p:cNvPr id="12" name="Group 11">
            <a:extLst>
              <a:ext uri="{FF2B5EF4-FFF2-40B4-BE49-F238E27FC236}">
                <a16:creationId xmlns:a16="http://schemas.microsoft.com/office/drawing/2014/main" id="{75E66C5D-F490-495C-BDEF-913DD35547ED}"/>
              </a:ext>
            </a:extLst>
          </p:cNvPr>
          <p:cNvGrpSpPr/>
          <p:nvPr/>
        </p:nvGrpSpPr>
        <p:grpSpPr>
          <a:xfrm>
            <a:off x="1549593" y="2033585"/>
            <a:ext cx="9334267" cy="1552576"/>
            <a:chOff x="847958" y="1604961"/>
            <a:chExt cx="9334267" cy="1552576"/>
          </a:xfrm>
        </p:grpSpPr>
        <p:pic>
          <p:nvPicPr>
            <p:cNvPr id="7" name="Picture 6">
              <a:extLst>
                <a:ext uri="{FF2B5EF4-FFF2-40B4-BE49-F238E27FC236}">
                  <a16:creationId xmlns:a16="http://schemas.microsoft.com/office/drawing/2014/main" id="{DF081036-0D8A-434A-8F5B-0751876F1266}"/>
                </a:ext>
              </a:extLst>
            </p:cNvPr>
            <p:cNvPicPr>
              <a:picLocks noChangeAspect="1"/>
            </p:cNvPicPr>
            <p:nvPr/>
          </p:nvPicPr>
          <p:blipFill>
            <a:blip r:embed="rId2"/>
            <a:stretch>
              <a:fillRect/>
            </a:stretch>
          </p:blipFill>
          <p:spPr>
            <a:xfrm>
              <a:off x="851056" y="1709737"/>
              <a:ext cx="7096125" cy="1343025"/>
            </a:xfrm>
            <a:prstGeom prst="rect">
              <a:avLst/>
            </a:prstGeom>
          </p:spPr>
        </p:pic>
        <p:pic>
          <p:nvPicPr>
            <p:cNvPr id="9" name="Picture 8">
              <a:extLst>
                <a:ext uri="{FF2B5EF4-FFF2-40B4-BE49-F238E27FC236}">
                  <a16:creationId xmlns:a16="http://schemas.microsoft.com/office/drawing/2014/main" id="{0B77D85F-F0E2-4419-B2EA-8777945DF1C8}"/>
                </a:ext>
              </a:extLst>
            </p:cNvPr>
            <p:cNvPicPr>
              <a:picLocks noChangeAspect="1"/>
            </p:cNvPicPr>
            <p:nvPr/>
          </p:nvPicPr>
          <p:blipFill>
            <a:blip r:embed="rId3"/>
            <a:stretch>
              <a:fillRect/>
            </a:stretch>
          </p:blipFill>
          <p:spPr>
            <a:xfrm>
              <a:off x="5991225" y="1647824"/>
              <a:ext cx="4191000" cy="1447800"/>
            </a:xfrm>
            <a:prstGeom prst="rect">
              <a:avLst/>
            </a:prstGeom>
          </p:spPr>
        </p:pic>
        <p:pic>
          <p:nvPicPr>
            <p:cNvPr id="11" name="Picture 10">
              <a:extLst>
                <a:ext uri="{FF2B5EF4-FFF2-40B4-BE49-F238E27FC236}">
                  <a16:creationId xmlns:a16="http://schemas.microsoft.com/office/drawing/2014/main" id="{D664F901-BD70-4BF2-870F-AA80CB2B5DE0}"/>
                </a:ext>
              </a:extLst>
            </p:cNvPr>
            <p:cNvPicPr>
              <a:picLocks noChangeAspect="1"/>
            </p:cNvPicPr>
            <p:nvPr/>
          </p:nvPicPr>
          <p:blipFill>
            <a:blip r:embed="rId4"/>
            <a:stretch>
              <a:fillRect/>
            </a:stretch>
          </p:blipFill>
          <p:spPr>
            <a:xfrm>
              <a:off x="847958" y="1604961"/>
              <a:ext cx="9334267" cy="104775"/>
            </a:xfrm>
            <a:prstGeom prst="rect">
              <a:avLst/>
            </a:prstGeom>
          </p:spPr>
        </p:pic>
        <p:pic>
          <p:nvPicPr>
            <p:cNvPr id="13" name="Picture 12">
              <a:extLst>
                <a:ext uri="{FF2B5EF4-FFF2-40B4-BE49-F238E27FC236}">
                  <a16:creationId xmlns:a16="http://schemas.microsoft.com/office/drawing/2014/main" id="{0881A2B5-AC99-4A2F-AD32-F3952A1FED22}"/>
                </a:ext>
              </a:extLst>
            </p:cNvPr>
            <p:cNvPicPr>
              <a:picLocks noChangeAspect="1"/>
            </p:cNvPicPr>
            <p:nvPr/>
          </p:nvPicPr>
          <p:blipFill>
            <a:blip r:embed="rId4"/>
            <a:stretch>
              <a:fillRect/>
            </a:stretch>
          </p:blipFill>
          <p:spPr>
            <a:xfrm>
              <a:off x="847958" y="3052762"/>
              <a:ext cx="9334267" cy="104775"/>
            </a:xfrm>
            <a:prstGeom prst="rect">
              <a:avLst/>
            </a:prstGeom>
          </p:spPr>
        </p:pic>
      </p:grpSp>
    </p:spTree>
    <p:extLst>
      <p:ext uri="{BB962C8B-B14F-4D97-AF65-F5344CB8AC3E}">
        <p14:creationId xmlns:p14="http://schemas.microsoft.com/office/powerpoint/2010/main" val="2317308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1487</TotalTime>
  <Words>916</Words>
  <Application>Microsoft Office PowerPoint</Application>
  <PresentationFormat>Widescreen</PresentationFormat>
  <Paragraphs>195</Paragraphs>
  <Slides>59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Segoe UI Light</vt:lpstr>
      <vt:lpstr>Segoe UI</vt:lpstr>
      <vt:lpstr>Arial</vt:lpstr>
      <vt:lpstr>Calibri Light</vt:lpstr>
      <vt:lpstr>Calibri</vt:lpstr>
      <vt:lpstr>Wingdings</vt:lpstr>
      <vt:lpstr>Office Theme</vt:lpstr>
      <vt:lpstr>Things you need to know to become a Serverless API Ninja</vt:lpstr>
      <vt:lpstr>PowerPoint Presentation</vt:lpstr>
      <vt:lpstr>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397</cp:revision>
  <dcterms:created xsi:type="dcterms:W3CDTF">2020-08-12T10:39:56Z</dcterms:created>
  <dcterms:modified xsi:type="dcterms:W3CDTF">2020-08-20T03:27:19Z</dcterms:modified>
</cp:coreProperties>
</file>